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5" r:id="rId22"/>
    <p:sldId id="316" r:id="rId2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8E1C"/>
    <a:srgbClr val="A9D18E"/>
    <a:srgbClr val="F4B183"/>
    <a:srgbClr val="FFD966"/>
    <a:srgbClr val="E5C36E"/>
    <a:srgbClr val="D71920"/>
    <a:srgbClr val="BFBFBF"/>
    <a:srgbClr val="FF0000"/>
    <a:srgbClr val="C4B07F"/>
    <a:srgbClr val="343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>
        <p:scale>
          <a:sx n="75" d="100"/>
          <a:sy n="75" d="100"/>
        </p:scale>
        <p:origin x="988" y="-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52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35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862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92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6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7763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22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5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77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61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32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537B8-F832-4714-87EA-3F67C18E57DD}" type="datetimeFigureOut">
              <a:rPr lang="zh-TW" altLang="en-US" smtClean="0"/>
              <a:t>2017/10/29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586EF-C403-4F3E-A536-4E485F3C2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77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9144000" cy="6858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直角三角形 16"/>
          <p:cNvSpPr/>
          <p:nvPr/>
        </p:nvSpPr>
        <p:spPr>
          <a:xfrm rot="5400000">
            <a:off x="1320916" y="-1326593"/>
            <a:ext cx="4042450" cy="6691482"/>
          </a:xfrm>
          <a:prstGeom prst="rtTriangle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0" y="0"/>
            <a:ext cx="10126074" cy="6999668"/>
            <a:chOff x="-698739" y="-4075"/>
            <a:chExt cx="7128456" cy="6860038"/>
          </a:xfrm>
          <a:solidFill>
            <a:schemeClr val="bg2"/>
          </a:solidFill>
        </p:grpSpPr>
        <p:sp>
          <p:nvSpPr>
            <p:cNvPr id="15" name="等腰三角形 14"/>
            <p:cNvSpPr/>
            <p:nvPr/>
          </p:nvSpPr>
          <p:spPr>
            <a:xfrm flipV="1">
              <a:off x="-698739" y="-2038"/>
              <a:ext cx="3863662" cy="6858001"/>
            </a:xfrm>
            <a:prstGeom prst="triangle">
              <a:avLst>
                <a:gd name="adj" fmla="val 848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H="1">
              <a:off x="2566055" y="-4075"/>
              <a:ext cx="3863662" cy="6858001"/>
            </a:xfrm>
            <a:prstGeom prst="triangle">
              <a:avLst>
                <a:gd name="adj" fmla="val 848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5971919" y="273033"/>
            <a:ext cx="303480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TW" sz="3600" b="1" i="1" dirty="0" err="1" smtClean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MeiChu</a:t>
            </a:r>
            <a:r>
              <a:rPr lang="en-US" altLang="zh-TW" sz="3600" b="1" i="1" dirty="0" smtClean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 </a:t>
            </a:r>
          </a:p>
          <a:p>
            <a:pPr algn="r"/>
            <a:r>
              <a:rPr lang="en-US" altLang="zh-TW" sz="3600" b="1" i="1" dirty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 </a:t>
            </a:r>
            <a:r>
              <a:rPr lang="en-US" altLang="zh-TW" sz="3600" b="1" i="1" dirty="0" smtClean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 Hackathon</a:t>
            </a:r>
            <a:endParaRPr lang="zh-TW" altLang="en-US" sz="3600" b="1" i="1" dirty="0">
              <a:solidFill>
                <a:srgbClr val="CE8E1C"/>
              </a:solidFill>
              <a:effectLst>
                <a:reflection blurRad="6350" stA="55000" endA="300" endPos="45500" dir="5400000" sy="-100000" algn="bl" rotWithShape="0"/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60197" y="5265803"/>
            <a:ext cx="2850460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6600" b="1" i="1" dirty="0" smtClean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Simon</a:t>
            </a:r>
            <a:endParaRPr lang="zh-TW" altLang="en-US" sz="6600" b="1" i="1" dirty="0">
              <a:solidFill>
                <a:srgbClr val="CE8E1C"/>
              </a:solidFill>
              <a:effectLst>
                <a:reflection blurRad="6350" stA="55000" endA="300" endPos="45500" dir="5400000" sy="-100000" algn="bl" rotWithShape="0"/>
              </a:effectLst>
              <a:latin typeface="Segoe Print" panose="02000600000000000000" pitchFamily="2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078426" y="1746395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信件分類</a:t>
            </a:r>
            <a:endParaRPr lang="en-US" altLang="zh-TW" sz="8000" b="1" dirty="0" smtClean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55769" y="3283032"/>
            <a:ext cx="42883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0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攻其不備</a:t>
            </a:r>
          </a:p>
        </p:txBody>
      </p:sp>
    </p:spTree>
    <p:extLst>
      <p:ext uri="{BB962C8B-B14F-4D97-AF65-F5344CB8AC3E}">
        <p14:creationId xmlns:p14="http://schemas.microsoft.com/office/powerpoint/2010/main" val="267521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5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/>
      <p:bldP spid="8" grpId="0"/>
      <p:bldP spid="2" grpId="0"/>
      <p:bldP spid="2" grpId="1"/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517236" y="2682181"/>
            <a:ext cx="3823855" cy="3675089"/>
          </a:xfrm>
          <a:prstGeom prst="ellipse">
            <a:avLst/>
          </a:prstGeom>
          <a:solidFill>
            <a:srgbClr val="E5C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274320" y="2259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再次分析信件</a:t>
            </a:r>
          </a:p>
        </p:txBody>
      </p:sp>
      <p:sp>
        <p:nvSpPr>
          <p:cNvPr id="8" name="半框架 7"/>
          <p:cNvSpPr/>
          <p:nvPr/>
        </p:nvSpPr>
        <p:spPr>
          <a:xfrm rot="7931272">
            <a:off x="8546087" y="1310024"/>
            <a:ext cx="386982" cy="372202"/>
          </a:xfrm>
          <a:prstGeom prst="halfFrame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2241" y="1454240"/>
            <a:ext cx="9540000" cy="65316"/>
          </a:xfrm>
          <a:prstGeom prst="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877759" y="751961"/>
            <a:ext cx="1440000" cy="1440000"/>
            <a:chOff x="1169860" y="3010352"/>
            <a:chExt cx="900000" cy="900000"/>
          </a:xfrm>
        </p:grpSpPr>
        <p:sp>
          <p:nvSpPr>
            <p:cNvPr id="6" name="橢圓 5"/>
            <p:cNvSpPr/>
            <p:nvPr/>
          </p:nvSpPr>
          <p:spPr>
            <a:xfrm>
              <a:off x="1169860" y="3010352"/>
              <a:ext cx="900000" cy="900000"/>
            </a:xfrm>
            <a:prstGeom prst="ellipse">
              <a:avLst/>
            </a:prstGeom>
            <a:solidFill>
              <a:srgbClr val="E5C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949" y="3153134"/>
              <a:ext cx="593170" cy="593170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6870320" y="2682181"/>
            <a:ext cx="1641225" cy="37832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20974134">
            <a:off x="1925668" y="4871221"/>
            <a:ext cx="720000" cy="443634"/>
            <a:chOff x="2266661" y="3629891"/>
            <a:chExt cx="720000" cy="443634"/>
          </a:xfrm>
          <a:solidFill>
            <a:schemeClr val="bg1"/>
          </a:solidFill>
        </p:grpSpPr>
        <p:sp>
          <p:nvSpPr>
            <p:cNvPr id="19" name="矩形 18"/>
            <p:cNvSpPr/>
            <p:nvPr/>
          </p:nvSpPr>
          <p:spPr>
            <a:xfrm>
              <a:off x="2266661" y="3629891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等腰三角形 19"/>
            <p:cNvSpPr/>
            <p:nvPr/>
          </p:nvSpPr>
          <p:spPr>
            <a:xfrm flipV="1">
              <a:off x="2266661" y="3629891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987201" y="2983303"/>
            <a:ext cx="720000" cy="443634"/>
            <a:chOff x="2266661" y="3629891"/>
            <a:chExt cx="720000" cy="443634"/>
          </a:xfrm>
          <a:solidFill>
            <a:schemeClr val="bg1"/>
          </a:solidFill>
        </p:grpSpPr>
        <p:sp>
          <p:nvSpPr>
            <p:cNvPr id="22" name="矩形 21"/>
            <p:cNvSpPr/>
            <p:nvPr/>
          </p:nvSpPr>
          <p:spPr>
            <a:xfrm>
              <a:off x="2266661" y="3629891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2266661" y="3629891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291808" y="4275178"/>
            <a:ext cx="720000" cy="443634"/>
            <a:chOff x="2266661" y="3629891"/>
            <a:chExt cx="720000" cy="443634"/>
          </a:xfrm>
          <a:solidFill>
            <a:schemeClr val="bg1"/>
          </a:solidFill>
        </p:grpSpPr>
        <p:sp>
          <p:nvSpPr>
            <p:cNvPr id="28" name="矩形 27"/>
            <p:cNvSpPr/>
            <p:nvPr/>
          </p:nvSpPr>
          <p:spPr>
            <a:xfrm>
              <a:off x="2266661" y="3629891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等腰三角形 28"/>
            <p:cNvSpPr/>
            <p:nvPr/>
          </p:nvSpPr>
          <p:spPr>
            <a:xfrm flipV="1">
              <a:off x="2266661" y="3629891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2242525" y="3990351"/>
            <a:ext cx="720000" cy="443634"/>
            <a:chOff x="2266661" y="3629891"/>
            <a:chExt cx="720000" cy="443634"/>
          </a:xfrm>
          <a:solidFill>
            <a:schemeClr val="bg1"/>
          </a:solidFill>
        </p:grpSpPr>
        <p:sp>
          <p:nvSpPr>
            <p:cNvPr id="31" name="矩形 30"/>
            <p:cNvSpPr/>
            <p:nvPr/>
          </p:nvSpPr>
          <p:spPr>
            <a:xfrm>
              <a:off x="2266661" y="3629891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等腰三角形 31"/>
            <p:cNvSpPr/>
            <p:nvPr/>
          </p:nvSpPr>
          <p:spPr>
            <a:xfrm flipV="1">
              <a:off x="2266661" y="3629891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3" name="群組 32"/>
          <p:cNvGrpSpPr/>
          <p:nvPr/>
        </p:nvGrpSpPr>
        <p:grpSpPr>
          <a:xfrm rot="432339">
            <a:off x="3182739" y="3092454"/>
            <a:ext cx="720000" cy="443634"/>
            <a:chOff x="2266661" y="3629891"/>
            <a:chExt cx="720000" cy="443634"/>
          </a:xfrm>
          <a:solidFill>
            <a:schemeClr val="bg1"/>
          </a:solidFill>
        </p:grpSpPr>
        <p:sp>
          <p:nvSpPr>
            <p:cNvPr id="34" name="矩形 33"/>
            <p:cNvSpPr/>
            <p:nvPr/>
          </p:nvSpPr>
          <p:spPr>
            <a:xfrm>
              <a:off x="2266661" y="3629891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等腰三角形 34"/>
            <p:cNvSpPr/>
            <p:nvPr/>
          </p:nvSpPr>
          <p:spPr>
            <a:xfrm flipV="1">
              <a:off x="2266661" y="3629891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2414336" y="5672679"/>
            <a:ext cx="720000" cy="443634"/>
            <a:chOff x="2266661" y="3629891"/>
            <a:chExt cx="720000" cy="443634"/>
          </a:xfrm>
          <a:solidFill>
            <a:schemeClr val="bg1"/>
          </a:solidFill>
        </p:grpSpPr>
        <p:sp>
          <p:nvSpPr>
            <p:cNvPr id="40" name="矩形 39"/>
            <p:cNvSpPr/>
            <p:nvPr/>
          </p:nvSpPr>
          <p:spPr>
            <a:xfrm>
              <a:off x="2266661" y="3629891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等腰三角形 40"/>
            <p:cNvSpPr/>
            <p:nvPr/>
          </p:nvSpPr>
          <p:spPr>
            <a:xfrm flipV="1">
              <a:off x="2266661" y="3629891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 rot="20974134">
            <a:off x="1016192" y="4548591"/>
            <a:ext cx="720000" cy="443634"/>
            <a:chOff x="2266661" y="3629891"/>
            <a:chExt cx="720000" cy="443634"/>
          </a:xfrm>
          <a:solidFill>
            <a:schemeClr val="bg1"/>
          </a:solidFill>
        </p:grpSpPr>
        <p:sp>
          <p:nvSpPr>
            <p:cNvPr id="49" name="矩形 48"/>
            <p:cNvSpPr/>
            <p:nvPr/>
          </p:nvSpPr>
          <p:spPr>
            <a:xfrm>
              <a:off x="2266661" y="3629891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等腰三角形 49"/>
            <p:cNvSpPr/>
            <p:nvPr/>
          </p:nvSpPr>
          <p:spPr>
            <a:xfrm flipV="1">
              <a:off x="2266661" y="3629891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4" name="群組 53"/>
          <p:cNvGrpSpPr/>
          <p:nvPr/>
        </p:nvGrpSpPr>
        <p:grpSpPr>
          <a:xfrm rot="432339">
            <a:off x="838979" y="3659305"/>
            <a:ext cx="720000" cy="443634"/>
            <a:chOff x="2266661" y="3629891"/>
            <a:chExt cx="720000" cy="443634"/>
          </a:xfrm>
          <a:solidFill>
            <a:schemeClr val="bg1"/>
          </a:solidFill>
        </p:grpSpPr>
        <p:sp>
          <p:nvSpPr>
            <p:cNvPr id="55" name="矩形 54"/>
            <p:cNvSpPr/>
            <p:nvPr/>
          </p:nvSpPr>
          <p:spPr>
            <a:xfrm>
              <a:off x="2266661" y="3629891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等腰三角形 55"/>
            <p:cNvSpPr/>
            <p:nvPr/>
          </p:nvSpPr>
          <p:spPr>
            <a:xfrm flipV="1">
              <a:off x="2266661" y="3629891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7" name="群組 56"/>
          <p:cNvGrpSpPr/>
          <p:nvPr/>
        </p:nvGrpSpPr>
        <p:grpSpPr>
          <a:xfrm rot="432339">
            <a:off x="859545" y="5442752"/>
            <a:ext cx="720000" cy="443634"/>
            <a:chOff x="2266661" y="3629891"/>
            <a:chExt cx="720000" cy="443634"/>
          </a:xfrm>
          <a:solidFill>
            <a:schemeClr val="bg1"/>
          </a:solidFill>
        </p:grpSpPr>
        <p:sp>
          <p:nvSpPr>
            <p:cNvPr id="58" name="矩形 57"/>
            <p:cNvSpPr/>
            <p:nvPr/>
          </p:nvSpPr>
          <p:spPr>
            <a:xfrm>
              <a:off x="2266661" y="3629891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等腰三角形 58"/>
            <p:cNvSpPr/>
            <p:nvPr/>
          </p:nvSpPr>
          <p:spPr>
            <a:xfrm flipV="1">
              <a:off x="2266661" y="3629891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 rot="432339">
            <a:off x="3333778" y="5152412"/>
            <a:ext cx="720000" cy="443634"/>
            <a:chOff x="2266661" y="3629891"/>
            <a:chExt cx="720000" cy="443634"/>
          </a:xfrm>
          <a:solidFill>
            <a:schemeClr val="bg1"/>
          </a:solidFill>
        </p:grpSpPr>
        <p:sp>
          <p:nvSpPr>
            <p:cNvPr id="61" name="矩形 60"/>
            <p:cNvSpPr/>
            <p:nvPr/>
          </p:nvSpPr>
          <p:spPr>
            <a:xfrm>
              <a:off x="2266661" y="3629891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/>
            <p:cNvSpPr/>
            <p:nvPr/>
          </p:nvSpPr>
          <p:spPr>
            <a:xfrm flipV="1">
              <a:off x="2266661" y="3629891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7343816" y="3053100"/>
            <a:ext cx="720000" cy="443634"/>
            <a:chOff x="2727036" y="4220729"/>
            <a:chExt cx="720000" cy="443634"/>
          </a:xfrm>
        </p:grpSpPr>
        <p:sp>
          <p:nvSpPr>
            <p:cNvPr id="64" name="矩形 63"/>
            <p:cNvSpPr/>
            <p:nvPr/>
          </p:nvSpPr>
          <p:spPr>
            <a:xfrm>
              <a:off x="2727036" y="4220729"/>
              <a:ext cx="720000" cy="44363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等腰三角形 64"/>
            <p:cNvSpPr/>
            <p:nvPr/>
          </p:nvSpPr>
          <p:spPr>
            <a:xfrm flipV="1">
              <a:off x="2727036" y="4220729"/>
              <a:ext cx="720000" cy="360218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7343816" y="3994981"/>
            <a:ext cx="720000" cy="443634"/>
            <a:chOff x="3158836" y="3629891"/>
            <a:chExt cx="720000" cy="443634"/>
          </a:xfrm>
        </p:grpSpPr>
        <p:sp>
          <p:nvSpPr>
            <p:cNvPr id="68" name="矩形 67"/>
            <p:cNvSpPr/>
            <p:nvPr/>
          </p:nvSpPr>
          <p:spPr>
            <a:xfrm>
              <a:off x="3158836" y="3629891"/>
              <a:ext cx="720000" cy="4436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等腰三角形 68"/>
            <p:cNvSpPr/>
            <p:nvPr/>
          </p:nvSpPr>
          <p:spPr>
            <a:xfrm flipV="1">
              <a:off x="3158836" y="3629891"/>
              <a:ext cx="720000" cy="36021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7343816" y="4936862"/>
            <a:ext cx="720000" cy="443634"/>
            <a:chOff x="2266661" y="3629891"/>
            <a:chExt cx="720000" cy="443634"/>
          </a:xfrm>
        </p:grpSpPr>
        <p:sp>
          <p:nvSpPr>
            <p:cNvPr id="71" name="矩形 70"/>
            <p:cNvSpPr/>
            <p:nvPr/>
          </p:nvSpPr>
          <p:spPr>
            <a:xfrm>
              <a:off x="2266661" y="3629891"/>
              <a:ext cx="720000" cy="44363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等腰三角形 71"/>
            <p:cNvSpPr/>
            <p:nvPr/>
          </p:nvSpPr>
          <p:spPr>
            <a:xfrm flipV="1">
              <a:off x="2266661" y="3629891"/>
              <a:ext cx="720000" cy="360218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向右箭號 3"/>
          <p:cNvSpPr/>
          <p:nvPr/>
        </p:nvSpPr>
        <p:spPr>
          <a:xfrm>
            <a:off x="4622235" y="4180227"/>
            <a:ext cx="1884218" cy="571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/>
          <p:cNvSpPr txBox="1"/>
          <p:nvPr/>
        </p:nvSpPr>
        <p:spPr>
          <a:xfrm rot="5400000">
            <a:off x="7425611" y="5730259"/>
            <a:ext cx="889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...</a:t>
            </a:r>
            <a:endParaRPr lang="zh-TW" altLang="en-US" sz="3600" dirty="0"/>
          </a:p>
        </p:txBody>
      </p:sp>
      <p:grpSp>
        <p:nvGrpSpPr>
          <p:cNvPr id="74" name="群組 73"/>
          <p:cNvGrpSpPr/>
          <p:nvPr/>
        </p:nvGrpSpPr>
        <p:grpSpPr>
          <a:xfrm rot="221978">
            <a:off x="7547003" y="3167285"/>
            <a:ext cx="720000" cy="443634"/>
            <a:chOff x="2727036" y="4220729"/>
            <a:chExt cx="720000" cy="443634"/>
          </a:xfrm>
        </p:grpSpPr>
        <p:sp>
          <p:nvSpPr>
            <p:cNvPr id="75" name="矩形 74"/>
            <p:cNvSpPr/>
            <p:nvPr/>
          </p:nvSpPr>
          <p:spPr>
            <a:xfrm>
              <a:off x="2727036" y="4220729"/>
              <a:ext cx="720000" cy="44363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等腰三角形 75"/>
            <p:cNvSpPr/>
            <p:nvPr/>
          </p:nvSpPr>
          <p:spPr>
            <a:xfrm flipV="1">
              <a:off x="2727036" y="4220729"/>
              <a:ext cx="720000" cy="360218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/>
          <p:cNvGrpSpPr/>
          <p:nvPr/>
        </p:nvGrpSpPr>
        <p:grpSpPr>
          <a:xfrm rot="221978">
            <a:off x="7533152" y="4095546"/>
            <a:ext cx="720000" cy="443634"/>
            <a:chOff x="2727036" y="4220729"/>
            <a:chExt cx="720000" cy="443634"/>
          </a:xfrm>
          <a:solidFill>
            <a:srgbClr val="FFD966"/>
          </a:solidFill>
        </p:grpSpPr>
        <p:sp>
          <p:nvSpPr>
            <p:cNvPr id="78" name="矩形 77"/>
            <p:cNvSpPr/>
            <p:nvPr/>
          </p:nvSpPr>
          <p:spPr>
            <a:xfrm>
              <a:off x="2727036" y="4220729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等腰三角形 78"/>
            <p:cNvSpPr/>
            <p:nvPr/>
          </p:nvSpPr>
          <p:spPr>
            <a:xfrm flipV="1">
              <a:off x="2727036" y="4220729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0" name="群組 79"/>
          <p:cNvGrpSpPr/>
          <p:nvPr/>
        </p:nvGrpSpPr>
        <p:grpSpPr>
          <a:xfrm rot="221978">
            <a:off x="7519302" y="5060749"/>
            <a:ext cx="720000" cy="443634"/>
            <a:chOff x="2727036" y="4220729"/>
            <a:chExt cx="720000" cy="443634"/>
          </a:xfrm>
          <a:solidFill>
            <a:srgbClr val="A9D18E"/>
          </a:solidFill>
        </p:grpSpPr>
        <p:sp>
          <p:nvSpPr>
            <p:cNvPr id="81" name="矩形 80"/>
            <p:cNvSpPr/>
            <p:nvPr/>
          </p:nvSpPr>
          <p:spPr>
            <a:xfrm>
              <a:off x="2727036" y="4220729"/>
              <a:ext cx="720000" cy="44363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等腰三角形 81"/>
            <p:cNvSpPr/>
            <p:nvPr/>
          </p:nvSpPr>
          <p:spPr>
            <a:xfrm flipV="1">
              <a:off x="2727036" y="4220729"/>
              <a:ext cx="720000" cy="360218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3" name="文字方塊 82"/>
          <p:cNvSpPr txBox="1"/>
          <p:nvPr/>
        </p:nvSpPr>
        <p:spPr>
          <a:xfrm>
            <a:off x="4516718" y="367173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分析類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別</a:t>
            </a:r>
          </a:p>
        </p:txBody>
      </p:sp>
    </p:spTree>
    <p:extLst>
      <p:ext uri="{BB962C8B-B14F-4D97-AF65-F5344CB8AC3E}">
        <p14:creationId xmlns:p14="http://schemas.microsoft.com/office/powerpoint/2010/main" val="14265722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流程圖: 儲存資料 53"/>
          <p:cNvSpPr/>
          <p:nvPr/>
        </p:nvSpPr>
        <p:spPr>
          <a:xfrm rot="10800000">
            <a:off x="4557655" y="2257989"/>
            <a:ext cx="516439" cy="124362"/>
          </a:xfrm>
          <a:prstGeom prst="flowChartOnlineStora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TW" altLang="en-US"/>
          </a:p>
        </p:txBody>
      </p:sp>
      <p:grpSp>
        <p:nvGrpSpPr>
          <p:cNvPr id="60" name="群組 59"/>
          <p:cNvGrpSpPr/>
          <p:nvPr/>
        </p:nvGrpSpPr>
        <p:grpSpPr>
          <a:xfrm>
            <a:off x="2255862" y="4532490"/>
            <a:ext cx="4543425" cy="4363934"/>
            <a:chOff x="2255862" y="4532490"/>
            <a:chExt cx="4543425" cy="4363934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317900" y="3470452"/>
              <a:ext cx="2419350" cy="4543425"/>
            </a:xfrm>
            <a:prstGeom prst="rect">
              <a:avLst/>
            </a:prstGeom>
          </p:spPr>
        </p:pic>
        <p:sp>
          <p:nvSpPr>
            <p:cNvPr id="48" name="橢圓 47"/>
            <p:cNvSpPr/>
            <p:nvPr/>
          </p:nvSpPr>
          <p:spPr>
            <a:xfrm rot="16200000">
              <a:off x="2487296" y="4900924"/>
              <a:ext cx="3995500" cy="39955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TW" sz="5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2726" y="5779376"/>
            <a:ext cx="1300593" cy="1300593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233">
            <a:off x="3709053" y="5568041"/>
            <a:ext cx="1300593" cy="1300593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77278" y="5557407"/>
            <a:ext cx="1300593" cy="1300593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41106">
            <a:off x="4065475" y="5581224"/>
            <a:ext cx="1300593" cy="1300593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73947">
            <a:off x="4113597" y="5796361"/>
            <a:ext cx="1300593" cy="1300593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84001" y="4195462"/>
            <a:ext cx="1871862" cy="1546703"/>
            <a:chOff x="384001" y="4195462"/>
            <a:chExt cx="1871862" cy="1546703"/>
          </a:xfrm>
        </p:grpSpPr>
        <p:cxnSp>
          <p:nvCxnSpPr>
            <p:cNvPr id="67" name="肘形接點 66"/>
            <p:cNvCxnSpPr>
              <a:stCxn id="84" idx="6"/>
              <a:endCxn id="46" idx="0"/>
            </p:cNvCxnSpPr>
            <p:nvPr/>
          </p:nvCxnSpPr>
          <p:spPr>
            <a:xfrm>
              <a:off x="1464001" y="4735462"/>
              <a:ext cx="791862" cy="1006703"/>
            </a:xfrm>
            <a:prstGeom prst="bentConnector3">
              <a:avLst>
                <a:gd name="adj1" fmla="val 50000"/>
              </a:avLst>
            </a:prstGeom>
            <a:ln w="38100"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0" name="群組 79"/>
            <p:cNvGrpSpPr/>
            <p:nvPr/>
          </p:nvGrpSpPr>
          <p:grpSpPr>
            <a:xfrm>
              <a:off x="384001" y="4195462"/>
              <a:ext cx="1080000" cy="1080000"/>
              <a:chOff x="818253" y="5241909"/>
              <a:chExt cx="900000" cy="900000"/>
            </a:xfrm>
          </p:grpSpPr>
          <p:sp>
            <p:nvSpPr>
              <p:cNvPr id="84" name="橢圓 83"/>
              <p:cNvSpPr/>
              <p:nvPr/>
            </p:nvSpPr>
            <p:spPr>
              <a:xfrm>
                <a:off x="818253" y="5241909"/>
                <a:ext cx="900000" cy="900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2" name="圖片 8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511" y="5385534"/>
                <a:ext cx="617444" cy="617444"/>
              </a:xfrm>
              <a:prstGeom prst="rect">
                <a:avLst/>
              </a:prstGeom>
            </p:spPr>
          </p:pic>
        </p:grpSp>
      </p:grpSp>
      <p:grpSp>
        <p:nvGrpSpPr>
          <p:cNvPr id="6" name="群組 5"/>
          <p:cNvGrpSpPr/>
          <p:nvPr/>
        </p:nvGrpSpPr>
        <p:grpSpPr>
          <a:xfrm>
            <a:off x="1545710" y="2657098"/>
            <a:ext cx="1569631" cy="2294795"/>
            <a:chOff x="1545710" y="2657098"/>
            <a:chExt cx="1569631" cy="2294795"/>
          </a:xfrm>
        </p:grpSpPr>
        <p:cxnSp>
          <p:nvCxnSpPr>
            <p:cNvPr id="102" name="肘形接點 101"/>
            <p:cNvCxnSpPr/>
            <p:nvPr/>
          </p:nvCxnSpPr>
          <p:spPr>
            <a:xfrm rot="16200000" flipH="1">
              <a:off x="1615779" y="3452331"/>
              <a:ext cx="1966350" cy="1032774"/>
            </a:xfrm>
            <a:prstGeom prst="bentConnector3">
              <a:avLst>
                <a:gd name="adj1" fmla="val 57986"/>
              </a:avLst>
            </a:prstGeom>
            <a:ln w="38100">
              <a:solidFill>
                <a:schemeClr val="accent3"/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5" name="群組 84"/>
            <p:cNvGrpSpPr/>
            <p:nvPr/>
          </p:nvGrpSpPr>
          <p:grpSpPr>
            <a:xfrm>
              <a:off x="1545710" y="2657098"/>
              <a:ext cx="1080000" cy="1080000"/>
              <a:chOff x="2767906" y="5358148"/>
              <a:chExt cx="900000" cy="900000"/>
            </a:xfrm>
          </p:grpSpPr>
          <p:sp>
            <p:nvSpPr>
              <p:cNvPr id="89" name="橢圓 88"/>
              <p:cNvSpPr/>
              <p:nvPr/>
            </p:nvSpPr>
            <p:spPr>
              <a:xfrm>
                <a:off x="2767906" y="5358148"/>
                <a:ext cx="900000" cy="90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7" name="圖片 8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9703" y="5483961"/>
                <a:ext cx="598587" cy="598587"/>
              </a:xfrm>
              <a:prstGeom prst="rect">
                <a:avLst/>
              </a:prstGeom>
            </p:spPr>
          </p:pic>
        </p:grpSp>
      </p:grpSp>
      <p:grpSp>
        <p:nvGrpSpPr>
          <p:cNvPr id="7" name="群組 6"/>
          <p:cNvGrpSpPr/>
          <p:nvPr/>
        </p:nvGrpSpPr>
        <p:grpSpPr>
          <a:xfrm>
            <a:off x="3987578" y="2402058"/>
            <a:ext cx="1080000" cy="2130432"/>
            <a:chOff x="3987578" y="2402058"/>
            <a:chExt cx="1080000" cy="2130432"/>
          </a:xfrm>
        </p:grpSpPr>
        <p:cxnSp>
          <p:nvCxnSpPr>
            <p:cNvPr id="107" name="肘形接點 106"/>
            <p:cNvCxnSpPr>
              <a:stCxn id="74" idx="4"/>
              <a:endCxn id="46" idx="3"/>
            </p:cNvCxnSpPr>
            <p:nvPr/>
          </p:nvCxnSpPr>
          <p:spPr>
            <a:xfrm rot="5400000">
              <a:off x="4002361" y="4007273"/>
              <a:ext cx="1050432" cy="2"/>
            </a:xfrm>
            <a:prstGeom prst="bentConnector5">
              <a:avLst>
                <a:gd name="adj1" fmla="val 21762"/>
                <a:gd name="adj2" fmla="val -161600000"/>
                <a:gd name="adj3" fmla="val 78238"/>
              </a:avLst>
            </a:prstGeom>
            <a:ln w="38100">
              <a:solidFill>
                <a:schemeClr val="accent4"/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70" name="群組 69"/>
            <p:cNvGrpSpPr/>
            <p:nvPr/>
          </p:nvGrpSpPr>
          <p:grpSpPr>
            <a:xfrm>
              <a:off x="3987578" y="2402058"/>
              <a:ext cx="1080000" cy="1080000"/>
              <a:chOff x="818253" y="5572884"/>
              <a:chExt cx="900000" cy="900000"/>
            </a:xfrm>
          </p:grpSpPr>
          <p:sp>
            <p:nvSpPr>
              <p:cNvPr id="74" name="橢圓 73"/>
              <p:cNvSpPr/>
              <p:nvPr/>
            </p:nvSpPr>
            <p:spPr>
              <a:xfrm>
                <a:off x="818253" y="5572884"/>
                <a:ext cx="900000" cy="90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72" name="圖片 7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889" y="5697731"/>
                <a:ext cx="650296" cy="650296"/>
              </a:xfrm>
              <a:prstGeom prst="rect">
                <a:avLst/>
              </a:prstGeom>
            </p:spPr>
          </p:pic>
        </p:grpSp>
      </p:grpSp>
      <p:grpSp>
        <p:nvGrpSpPr>
          <p:cNvPr id="9" name="群組 8"/>
          <p:cNvGrpSpPr/>
          <p:nvPr/>
        </p:nvGrpSpPr>
        <p:grpSpPr>
          <a:xfrm>
            <a:off x="6799288" y="4158813"/>
            <a:ext cx="1831864" cy="1583351"/>
            <a:chOff x="6799288" y="4158813"/>
            <a:chExt cx="1831864" cy="1583351"/>
          </a:xfrm>
        </p:grpSpPr>
        <p:cxnSp>
          <p:nvCxnSpPr>
            <p:cNvPr id="121" name="肘形接點 120"/>
            <p:cNvCxnSpPr>
              <a:endCxn id="46" idx="2"/>
            </p:cNvCxnSpPr>
            <p:nvPr/>
          </p:nvCxnSpPr>
          <p:spPr>
            <a:xfrm rot="10800000" flipV="1">
              <a:off x="6799288" y="4673232"/>
              <a:ext cx="1165986" cy="1068932"/>
            </a:xfrm>
            <a:prstGeom prst="bentConnector3">
              <a:avLst>
                <a:gd name="adj1" fmla="val 73709"/>
              </a:avLst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75" name="群組 74"/>
            <p:cNvGrpSpPr/>
            <p:nvPr/>
          </p:nvGrpSpPr>
          <p:grpSpPr>
            <a:xfrm>
              <a:off x="7551152" y="4158813"/>
              <a:ext cx="1080000" cy="1080000"/>
              <a:chOff x="2075919" y="5300464"/>
              <a:chExt cx="900000" cy="900000"/>
            </a:xfrm>
          </p:grpSpPr>
          <p:sp>
            <p:nvSpPr>
              <p:cNvPr id="79" name="橢圓 78"/>
              <p:cNvSpPr/>
              <p:nvPr/>
            </p:nvSpPr>
            <p:spPr>
              <a:xfrm>
                <a:off x="2075919" y="5300464"/>
                <a:ext cx="900000" cy="90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77" name="圖片 7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225" y="5445300"/>
                <a:ext cx="650296" cy="650296"/>
              </a:xfrm>
              <a:prstGeom prst="rect">
                <a:avLst/>
              </a:prstGeom>
            </p:spPr>
          </p:pic>
        </p:grpSp>
      </p:grpSp>
      <p:grpSp>
        <p:nvGrpSpPr>
          <p:cNvPr id="8" name="群組 7"/>
          <p:cNvGrpSpPr/>
          <p:nvPr/>
        </p:nvGrpSpPr>
        <p:grpSpPr>
          <a:xfrm>
            <a:off x="5957666" y="2623375"/>
            <a:ext cx="1414897" cy="2406823"/>
            <a:chOff x="5957666" y="2623375"/>
            <a:chExt cx="1414897" cy="2406823"/>
          </a:xfrm>
        </p:grpSpPr>
        <p:cxnSp>
          <p:nvCxnSpPr>
            <p:cNvPr id="111" name="肘形接點 110"/>
            <p:cNvCxnSpPr/>
            <p:nvPr/>
          </p:nvCxnSpPr>
          <p:spPr>
            <a:xfrm rot="5400000">
              <a:off x="5259853" y="3467135"/>
              <a:ext cx="2260876" cy="865249"/>
            </a:xfrm>
            <a:prstGeom prst="bentConnector3">
              <a:avLst>
                <a:gd name="adj1" fmla="val 58171"/>
              </a:avLst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1" name="群組 40"/>
            <p:cNvGrpSpPr/>
            <p:nvPr/>
          </p:nvGrpSpPr>
          <p:grpSpPr>
            <a:xfrm>
              <a:off x="6309438" y="2623375"/>
              <a:ext cx="1063125" cy="1079869"/>
              <a:chOff x="1838571" y="5391788"/>
              <a:chExt cx="786779" cy="799173"/>
            </a:xfrm>
          </p:grpSpPr>
          <p:sp>
            <p:nvSpPr>
              <p:cNvPr id="55" name="橢圓 54"/>
              <p:cNvSpPr/>
              <p:nvPr/>
            </p:nvSpPr>
            <p:spPr>
              <a:xfrm>
                <a:off x="1838571" y="5391788"/>
                <a:ext cx="786779" cy="799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3" name="群組 42"/>
              <p:cNvGrpSpPr/>
              <p:nvPr/>
            </p:nvGrpSpPr>
            <p:grpSpPr>
              <a:xfrm>
                <a:off x="1971793" y="5525100"/>
                <a:ext cx="532912" cy="532560"/>
                <a:chOff x="3568951" y="5647262"/>
                <a:chExt cx="609600" cy="599754"/>
              </a:xfrm>
            </p:grpSpPr>
            <p:sp>
              <p:nvSpPr>
                <p:cNvPr id="44" name="橢圓 43"/>
                <p:cNvSpPr/>
                <p:nvPr/>
              </p:nvSpPr>
              <p:spPr>
                <a:xfrm>
                  <a:off x="3568951" y="5647262"/>
                  <a:ext cx="609600" cy="5997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5" name="橢圓 44"/>
                <p:cNvSpPr/>
                <p:nvPr/>
              </p:nvSpPr>
              <p:spPr>
                <a:xfrm>
                  <a:off x="3913032" y="5746123"/>
                  <a:ext cx="83127" cy="108001"/>
                </a:xfrm>
                <a:prstGeom prst="ellipse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拱形 46"/>
                <p:cNvSpPr/>
                <p:nvPr/>
              </p:nvSpPr>
              <p:spPr>
                <a:xfrm>
                  <a:off x="3744410" y="6069460"/>
                  <a:ext cx="337243" cy="163233"/>
                </a:xfrm>
                <a:prstGeom prst="blockArc">
                  <a:avLst>
                    <a:gd name="adj1" fmla="val 10800000"/>
                    <a:gd name="adj2" fmla="val 18017926"/>
                    <a:gd name="adj3" fmla="val 19460"/>
                  </a:avLst>
                </a:prstGeom>
                <a:solidFill>
                  <a:srgbClr val="F4B1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橢圓 48"/>
                <p:cNvSpPr/>
                <p:nvPr/>
              </p:nvSpPr>
              <p:spPr>
                <a:xfrm>
                  <a:off x="3717053" y="5768935"/>
                  <a:ext cx="83128" cy="108000"/>
                </a:xfrm>
                <a:prstGeom prst="ellipse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50" name="群組 49"/>
                <p:cNvGrpSpPr/>
                <p:nvPr/>
              </p:nvGrpSpPr>
              <p:grpSpPr>
                <a:xfrm>
                  <a:off x="3834789" y="5902221"/>
                  <a:ext cx="328915" cy="115160"/>
                  <a:chOff x="3834789" y="5902221"/>
                  <a:chExt cx="328915" cy="115160"/>
                </a:xfrm>
              </p:grpSpPr>
              <p:sp>
                <p:nvSpPr>
                  <p:cNvPr id="51" name="流程圖: 儲存資料 50"/>
                  <p:cNvSpPr/>
                  <p:nvPr/>
                </p:nvSpPr>
                <p:spPr>
                  <a:xfrm rot="10459333">
                    <a:off x="3835400" y="5902221"/>
                    <a:ext cx="328304" cy="103635"/>
                  </a:xfrm>
                  <a:prstGeom prst="flowChartOnlineStorage">
                    <a:avLst/>
                  </a:prstGeom>
                  <a:solidFill>
                    <a:srgbClr val="F4B18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流程圖: 儲存資料 51"/>
                  <p:cNvSpPr/>
                  <p:nvPr/>
                </p:nvSpPr>
                <p:spPr>
                  <a:xfrm rot="21224684">
                    <a:off x="3834789" y="5913747"/>
                    <a:ext cx="132579" cy="103634"/>
                  </a:xfrm>
                  <a:prstGeom prst="flowChartOnlineStorage">
                    <a:avLst/>
                  </a:prstGeom>
                  <a:solidFill>
                    <a:srgbClr val="F4B18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</p:grpSp>
      <p:sp>
        <p:nvSpPr>
          <p:cNvPr id="66" name="文字方塊 65"/>
          <p:cNvSpPr txBox="1"/>
          <p:nvPr/>
        </p:nvSpPr>
        <p:spPr>
          <a:xfrm>
            <a:off x="3204135" y="14968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確定信件類</a:t>
            </a:r>
            <a:r>
              <a:rPr lang="zh-TW" altLang="en-US" sz="3200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別</a:t>
            </a:r>
            <a:endParaRPr lang="zh-TW" altLang="en-US" sz="3200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-172241" y="1454240"/>
            <a:ext cx="4752000" cy="65316"/>
          </a:xfrm>
          <a:prstGeom prst="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812944" y="734460"/>
            <a:ext cx="1440000" cy="1440000"/>
            <a:chOff x="6345513" y="3010352"/>
            <a:chExt cx="900000" cy="900000"/>
          </a:xfrm>
        </p:grpSpPr>
        <p:sp>
          <p:nvSpPr>
            <p:cNvPr id="69" name="橢圓 68"/>
            <p:cNvSpPr/>
            <p:nvPr/>
          </p:nvSpPr>
          <p:spPr>
            <a:xfrm>
              <a:off x="6345513" y="3010352"/>
              <a:ext cx="900000" cy="900000"/>
            </a:xfrm>
            <a:prstGeom prst="ellipse">
              <a:avLst/>
            </a:prstGeom>
            <a:solidFill>
              <a:srgbClr val="E5C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1" name="圖片 7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364" y="3220893"/>
              <a:ext cx="536044" cy="536044"/>
            </a:xfrm>
            <a:prstGeom prst="rect">
              <a:avLst/>
            </a:prstGeom>
          </p:spPr>
        </p:pic>
      </p:grpSp>
      <p:sp>
        <p:nvSpPr>
          <p:cNvPr id="18" name="文字方塊 17"/>
          <p:cNvSpPr txBox="1"/>
          <p:nvPr/>
        </p:nvSpPr>
        <p:spPr>
          <a:xfrm>
            <a:off x="2363763" y="355842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垃圾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546576" y="547700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A9D1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3200" b="1" dirty="0">
                <a:solidFill>
                  <a:srgbClr val="A9D1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般</a:t>
            </a:r>
          </a:p>
        </p:txBody>
      </p:sp>
      <p:sp>
        <p:nvSpPr>
          <p:cNvPr id="78" name="文字方塊 77"/>
          <p:cNvSpPr txBox="1"/>
          <p:nvPr/>
        </p:nvSpPr>
        <p:spPr>
          <a:xfrm>
            <a:off x="4609811" y="340968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D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釣魚</a:t>
            </a:r>
            <a:endParaRPr lang="zh-TW" altLang="en-US" sz="3200" b="1" dirty="0">
              <a:solidFill>
                <a:srgbClr val="FFD9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7661222" y="547700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病毒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095082" y="359272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4B1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詐騙</a:t>
            </a:r>
            <a:endParaRPr lang="zh-TW" altLang="en-US" sz="3200" b="1" dirty="0">
              <a:solidFill>
                <a:srgbClr val="F4B18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1689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6" grpId="0"/>
      <p:bldP spid="78" grpId="0"/>
      <p:bldP spid="81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梯形 5"/>
          <p:cNvSpPr/>
          <p:nvPr/>
        </p:nvSpPr>
        <p:spPr>
          <a:xfrm rot="10800000">
            <a:off x="3072136" y="5395"/>
            <a:ext cx="2999728" cy="710977"/>
          </a:xfrm>
          <a:prstGeom prst="trapezoid">
            <a:avLst/>
          </a:prstGeom>
          <a:solidFill>
            <a:srgbClr val="CE8E1C"/>
          </a:solidFill>
          <a:ln>
            <a:solidFill>
              <a:srgbClr val="CE8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325505" y="70042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4" y="70042"/>
            <a:ext cx="1300593" cy="130059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2603" b="3673"/>
          <a:stretch/>
        </p:blipFill>
        <p:spPr>
          <a:xfrm>
            <a:off x="0" y="1440677"/>
            <a:ext cx="9146056" cy="48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0" y="647628"/>
            <a:ext cx="3902299" cy="540000"/>
            <a:chOff x="0" y="940158"/>
            <a:chExt cx="3902299" cy="540000"/>
          </a:xfrm>
        </p:grpSpPr>
        <p:sp>
          <p:nvSpPr>
            <p:cNvPr id="4" name="矩形 3"/>
            <p:cNvSpPr/>
            <p:nvPr/>
          </p:nvSpPr>
          <p:spPr>
            <a:xfrm>
              <a:off x="0" y="940158"/>
              <a:ext cx="3116687" cy="540000"/>
            </a:xfrm>
            <a:prstGeom prst="rect">
              <a:avLst/>
            </a:prstGeom>
            <a:solidFill>
              <a:srgbClr val="E9CC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模型設</a:t>
              </a:r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endPara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036423" y="1016866"/>
              <a:ext cx="528034" cy="379471"/>
            </a:xfrm>
            <a:prstGeom prst="rtTriangle">
              <a:avLst/>
            </a:prstGeom>
            <a:solidFill>
              <a:srgbClr val="E9CC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/>
            <p:cNvSpPr/>
            <p:nvPr/>
          </p:nvSpPr>
          <p:spPr>
            <a:xfrm>
              <a:off x="3171652" y="940158"/>
              <a:ext cx="730647" cy="540000"/>
            </a:xfrm>
            <a:prstGeom prst="parallelogram">
              <a:avLst>
                <a:gd name="adj" fmla="val 70206"/>
              </a:avLst>
            </a:prstGeom>
            <a:solidFill>
              <a:srgbClr val="CE8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1282082"/>
            <a:ext cx="1596980" cy="16227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0" y="2952047"/>
            <a:ext cx="1596980" cy="16227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/>
          <p:cNvGrpSpPr/>
          <p:nvPr/>
        </p:nvGrpSpPr>
        <p:grpSpPr>
          <a:xfrm flipH="1" flipV="1">
            <a:off x="5241701" y="1708328"/>
            <a:ext cx="3902299" cy="540000"/>
            <a:chOff x="0" y="940158"/>
            <a:chExt cx="3902299" cy="540000"/>
          </a:xfrm>
        </p:grpSpPr>
        <p:sp>
          <p:nvSpPr>
            <p:cNvPr id="25" name="矩形 24"/>
            <p:cNvSpPr/>
            <p:nvPr/>
          </p:nvSpPr>
          <p:spPr>
            <a:xfrm>
              <a:off x="0" y="940158"/>
              <a:ext cx="3116687" cy="540000"/>
            </a:xfrm>
            <a:prstGeom prst="rect">
              <a:avLst/>
            </a:prstGeom>
            <a:solidFill>
              <a:srgbClr val="E9CC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直角三角形 25"/>
            <p:cNvSpPr/>
            <p:nvPr/>
          </p:nvSpPr>
          <p:spPr>
            <a:xfrm rot="5400000">
              <a:off x="3036423" y="1016866"/>
              <a:ext cx="528034" cy="379471"/>
            </a:xfrm>
            <a:prstGeom prst="rtTriangle">
              <a:avLst/>
            </a:prstGeom>
            <a:solidFill>
              <a:srgbClr val="E9CC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平行四邊形 26"/>
            <p:cNvSpPr/>
            <p:nvPr/>
          </p:nvSpPr>
          <p:spPr>
            <a:xfrm>
              <a:off x="3171652" y="940158"/>
              <a:ext cx="730647" cy="540000"/>
            </a:xfrm>
            <a:prstGeom prst="parallelogram">
              <a:avLst>
                <a:gd name="adj" fmla="val 70206"/>
              </a:avLst>
            </a:prstGeom>
            <a:solidFill>
              <a:srgbClr val="CE8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7534548" y="2546415"/>
            <a:ext cx="1596980" cy="16227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0" y="4622012"/>
            <a:ext cx="1596980" cy="16227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 flipH="1" flipV="1">
            <a:off x="5231616" y="4357423"/>
            <a:ext cx="3902299" cy="540000"/>
            <a:chOff x="0" y="940158"/>
            <a:chExt cx="3902299" cy="540000"/>
          </a:xfrm>
        </p:grpSpPr>
        <p:sp>
          <p:nvSpPr>
            <p:cNvPr id="46" name="矩形 45"/>
            <p:cNvSpPr/>
            <p:nvPr/>
          </p:nvSpPr>
          <p:spPr>
            <a:xfrm>
              <a:off x="0" y="940158"/>
              <a:ext cx="3116687" cy="540000"/>
            </a:xfrm>
            <a:prstGeom prst="rect">
              <a:avLst/>
            </a:prstGeom>
            <a:solidFill>
              <a:srgbClr val="E9CC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直角三角形 46"/>
            <p:cNvSpPr/>
            <p:nvPr/>
          </p:nvSpPr>
          <p:spPr>
            <a:xfrm rot="5400000">
              <a:off x="3036423" y="1016866"/>
              <a:ext cx="528034" cy="379471"/>
            </a:xfrm>
            <a:prstGeom prst="rtTriangle">
              <a:avLst/>
            </a:prstGeom>
            <a:solidFill>
              <a:srgbClr val="E9CC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平行四邊形 47"/>
            <p:cNvSpPr/>
            <p:nvPr/>
          </p:nvSpPr>
          <p:spPr>
            <a:xfrm>
              <a:off x="3171652" y="940158"/>
              <a:ext cx="730647" cy="540000"/>
            </a:xfrm>
            <a:prstGeom prst="parallelogram">
              <a:avLst>
                <a:gd name="adj" fmla="val 70206"/>
              </a:avLst>
            </a:prstGeom>
            <a:solidFill>
              <a:srgbClr val="CE8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7547020" y="5062732"/>
            <a:ext cx="1596980" cy="16227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633949" y="168594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</a:t>
            </a:r>
            <a:r>
              <a:rPr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</a:p>
        </p:txBody>
      </p:sp>
      <p:sp>
        <p:nvSpPr>
          <p:cNvPr id="8" name="矩形 7"/>
          <p:cNvSpPr/>
          <p:nvPr/>
        </p:nvSpPr>
        <p:spPr>
          <a:xfrm>
            <a:off x="6604544" y="435742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簡</a:t>
            </a:r>
            <a:r>
              <a:rPr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報</a:t>
            </a:r>
            <a:r>
              <a:rPr lang="zh-TW" altLang="en-US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</a:t>
            </a:r>
            <a:r>
              <a:rPr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027313" y="339166"/>
            <a:ext cx="2850460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6600" b="1" i="1" dirty="0" smtClean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Simon</a:t>
            </a:r>
            <a:endParaRPr lang="zh-TW" altLang="en-US" sz="6600" b="1" i="1" dirty="0">
              <a:solidFill>
                <a:srgbClr val="CE8E1C"/>
              </a:solidFill>
              <a:effectLst>
                <a:reflection blurRad="6350" stA="55000" endA="300" endPos="45500" dir="5400000" sy="-100000" algn="bl" rotWithShape="0"/>
              </a:effectLst>
              <a:latin typeface="Segoe Print" panose="02000600000000000000" pitchFamily="2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206" t="12871" r="46391" b="8117"/>
          <a:stretch/>
        </p:blipFill>
        <p:spPr>
          <a:xfrm>
            <a:off x="7602561" y="5062732"/>
            <a:ext cx="1477819" cy="162559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833475" y="568777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李甄甄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833475" y="308387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莊程安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998526" y="383380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李曜宇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998526" y="202810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許閔翔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15468" t="13957" r="49255" b="10918"/>
          <a:stretch/>
        </p:blipFill>
        <p:spPr>
          <a:xfrm>
            <a:off x="124859" y="4646427"/>
            <a:ext cx="1331564" cy="15950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34468" t="18747" r="47979" b="44563"/>
          <a:stretch/>
        </p:blipFill>
        <p:spPr>
          <a:xfrm>
            <a:off x="130264" y="1296998"/>
            <a:ext cx="1344268" cy="1580533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1977104" y="515529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陳昱瑋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19583" t="28766" r="50556" b="14198"/>
          <a:stretch/>
        </p:blipFill>
        <p:spPr>
          <a:xfrm>
            <a:off x="53893" y="2971985"/>
            <a:ext cx="1473496" cy="15831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/>
          <a:srcRect l="18572" t="11588" r="47499" b="10317"/>
          <a:stretch/>
        </p:blipFill>
        <p:spPr>
          <a:xfrm>
            <a:off x="7730827" y="2526654"/>
            <a:ext cx="1255154" cy="162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5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895722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CE8E1C"/>
                </a:solidFill>
                <a:latin typeface="+mn-lt"/>
              </a:rPr>
              <a:t>Mail Classifier with LSTM and data preprocessing</a:t>
            </a:r>
            <a:endParaRPr lang="zh-TW" altLang="en-US" b="1" dirty="0">
              <a:solidFill>
                <a:srgbClr val="CE8E1C"/>
              </a:solidFill>
              <a:latin typeface="+mn-l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455160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rgbClr val="CE8E1C"/>
                </a:solidFill>
              </a:rPr>
              <a:t>Oct. 29</a:t>
            </a:r>
            <a:r>
              <a:rPr lang="en-US" altLang="zh-TW" sz="2800" baseline="30000" dirty="0" smtClean="0">
                <a:solidFill>
                  <a:srgbClr val="CE8E1C"/>
                </a:solidFill>
              </a:rPr>
              <a:t>th</a:t>
            </a:r>
            <a:r>
              <a:rPr lang="en-US" altLang="zh-TW" sz="2800" dirty="0" smtClean="0">
                <a:solidFill>
                  <a:srgbClr val="CE8E1C"/>
                </a:solidFill>
              </a:rPr>
              <a:t>, 2017</a:t>
            </a:r>
            <a:endParaRPr lang="zh-TW" altLang="en-US" sz="2800" dirty="0">
              <a:solidFill>
                <a:srgbClr val="CE8E1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079353" y="5750004"/>
            <a:ext cx="2850460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6600" b="1" i="1" dirty="0" smtClean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Simon</a:t>
            </a:r>
            <a:endParaRPr lang="zh-TW" altLang="en-US" sz="6600" b="1" i="1" dirty="0">
              <a:solidFill>
                <a:srgbClr val="CE8E1C"/>
              </a:solidFill>
              <a:effectLst>
                <a:reflection blurRad="6350" stA="55000" endA="300" endPos="45500" dir="5400000" sy="-100000" algn="bl" rotWithShape="0"/>
              </a:effectLst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E8E1C"/>
                </a:solidFill>
              </a:rPr>
              <a:t>Mail Format</a:t>
            </a:r>
            <a:endParaRPr lang="zh-TW" altLang="en-US" b="1" dirty="0">
              <a:solidFill>
                <a:srgbClr val="CE8E1C"/>
              </a:solidFill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044" y="1840923"/>
            <a:ext cx="4900676" cy="4351338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5257800" y="1840923"/>
            <a:ext cx="3886200" cy="4351338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Email Header</a:t>
            </a:r>
          </a:p>
          <a:p>
            <a:pPr lvl="1"/>
            <a:r>
              <a:rPr lang="en-US" altLang="zh-TW" sz="2800" dirty="0" smtClean="0"/>
              <a:t>From &lt;-&gt; To</a:t>
            </a:r>
          </a:p>
          <a:p>
            <a:pPr lvl="1"/>
            <a:r>
              <a:rPr lang="en-US" altLang="zh-TW" sz="2800" dirty="0" smtClean="0"/>
              <a:t>Time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X-Spam-ISSPAM-FLAG</a:t>
            </a:r>
          </a:p>
          <a:p>
            <a:r>
              <a:rPr lang="en-US" altLang="zh-TW" sz="3200" dirty="0" smtClean="0"/>
              <a:t>Context</a:t>
            </a:r>
          </a:p>
          <a:p>
            <a:pPr lvl="1"/>
            <a:r>
              <a:rPr lang="en-US" altLang="zh-TW" sz="2800" dirty="0" smtClean="0"/>
              <a:t>Symbols</a:t>
            </a:r>
          </a:p>
          <a:p>
            <a:pPr lvl="1"/>
            <a:r>
              <a:rPr lang="en-US" altLang="zh-TW" sz="2800" dirty="0" smtClean="0"/>
              <a:t>Names</a:t>
            </a:r>
          </a:p>
          <a:p>
            <a:pPr lvl="1"/>
            <a:r>
              <a:rPr lang="en-US" altLang="zh-TW" sz="2800" dirty="0" smtClean="0"/>
              <a:t>Website links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9778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7129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CE8E1C"/>
                </a:solidFill>
              </a:rPr>
              <a:t>Mail in Plain Text</a:t>
            </a:r>
            <a:endParaRPr lang="zh-TW" altLang="en-US" b="1" dirty="0">
              <a:solidFill>
                <a:srgbClr val="CE8E1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0043" y="1372155"/>
            <a:ext cx="3977298" cy="4351338"/>
          </a:xfrm>
        </p:spPr>
        <p:txBody>
          <a:bodyPr/>
          <a:lstStyle/>
          <a:p>
            <a:r>
              <a:rPr lang="en-US" altLang="zh-TW" dirty="0" smtClean="0"/>
              <a:t>Structure data: e.g. text, speech, semantic analysis</a:t>
            </a:r>
          </a:p>
          <a:p>
            <a:r>
              <a:rPr lang="en-US" altLang="zh-TW" dirty="0" smtClean="0"/>
              <a:t>Sequential correlation (HMM)</a:t>
            </a:r>
            <a:endParaRPr lang="zh-TW" altLang="en-US" dirty="0"/>
          </a:p>
        </p:txBody>
      </p:sp>
      <p:pic>
        <p:nvPicPr>
          <p:cNvPr id="1026" name="Picture 2" descr="Graphical representation of the given H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31" y="1466153"/>
            <a:ext cx="67437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E8E1C"/>
                </a:solidFill>
              </a:rPr>
              <a:t>Our Approach</a:t>
            </a:r>
            <a:endParaRPr lang="zh-TW" altLang="en-US" b="1" dirty="0">
              <a:solidFill>
                <a:srgbClr val="CE8E1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79996" y="2208933"/>
            <a:ext cx="7886700" cy="480608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3200" dirty="0" smtClean="0"/>
              <a:t>Keywords Extraction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altLang="zh-TW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3200" dirty="0" smtClean="0"/>
              <a:t>Distributed -&gt; Sequential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altLang="zh-TW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3200" dirty="0" smtClean="0"/>
              <a:t>Partially SRL (</a:t>
            </a:r>
            <a:r>
              <a:rPr lang="en-US" altLang="zh-TW" sz="3200" dirty="0"/>
              <a:t>Statistical relational </a:t>
            </a:r>
            <a:r>
              <a:rPr lang="en-US" altLang="zh-TW" sz="3200" dirty="0" smtClean="0"/>
              <a:t>learning)</a:t>
            </a:r>
            <a:endParaRPr lang="zh-TW" altLang="en-US" sz="3200" dirty="0"/>
          </a:p>
        </p:txBody>
      </p:sp>
      <p:sp>
        <p:nvSpPr>
          <p:cNvPr id="4" name="橢圓 3"/>
          <p:cNvSpPr/>
          <p:nvPr/>
        </p:nvSpPr>
        <p:spPr>
          <a:xfrm>
            <a:off x="452581" y="1970375"/>
            <a:ext cx="900000" cy="900000"/>
          </a:xfrm>
          <a:prstGeom prst="ellipse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5" name="橢圓 4"/>
          <p:cNvSpPr/>
          <p:nvPr/>
        </p:nvSpPr>
        <p:spPr>
          <a:xfrm>
            <a:off x="452581" y="3240375"/>
            <a:ext cx="900000" cy="900000"/>
          </a:xfrm>
          <a:prstGeom prst="ellipse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/>
              <a:t>2</a:t>
            </a:r>
            <a:endParaRPr lang="zh-TW" altLang="en-US" sz="4000" dirty="0"/>
          </a:p>
        </p:txBody>
      </p:sp>
      <p:sp>
        <p:nvSpPr>
          <p:cNvPr id="6" name="橢圓 5"/>
          <p:cNvSpPr/>
          <p:nvPr/>
        </p:nvSpPr>
        <p:spPr>
          <a:xfrm>
            <a:off x="452581" y="4510375"/>
            <a:ext cx="900000" cy="900000"/>
          </a:xfrm>
          <a:prstGeom prst="ellipse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/>
              <a:t>3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4970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E8E1C"/>
                </a:solidFill>
              </a:rPr>
              <a:t>Keyword Extraction</a:t>
            </a:r>
            <a:endParaRPr lang="zh-TW" altLang="en-US" b="1" dirty="0">
              <a:solidFill>
                <a:srgbClr val="CE8E1C"/>
              </a:solidFill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62038" b="80159"/>
          <a:stretch/>
        </p:blipFill>
        <p:spPr>
          <a:xfrm>
            <a:off x="1162282" y="1813637"/>
            <a:ext cx="6466954" cy="44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6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US" altLang="zh-TW" b="1" dirty="0">
                <a:solidFill>
                  <a:srgbClr val="CE8E1C"/>
                </a:solidFill>
              </a:rPr>
              <a:t>Distributed -&gt; Sequential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Auto-encoder : encoder + decoder</a:t>
            </a:r>
            <a:endParaRPr lang="zh-TW" altLang="en-US" sz="3200" dirty="0"/>
          </a:p>
        </p:txBody>
      </p:sp>
      <p:pic>
        <p:nvPicPr>
          <p:cNvPr id="1030" name="Picture 6" descr="Image result for autoenco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58" y="2664244"/>
            <a:ext cx="6825370" cy="39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62793" y="3475628"/>
            <a:ext cx="808892" cy="2400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023991" y="3475628"/>
            <a:ext cx="808892" cy="24003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389170" y="364060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89169" y="378919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89168" y="3944144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89168" y="410923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389168" y="425020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389167" y="439879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89166" y="4553744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89166" y="471883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389167" y="486742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389166" y="501601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389165" y="5170964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389165" y="533605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89164" y="5513217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389164" y="567514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050368" y="371680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8050367" y="386539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8050366" y="4020344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8050366" y="418543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8050366" y="432640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8050365" y="447499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8050364" y="4629944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8050364" y="479503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8050365" y="494362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8050364" y="509221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8050363" y="5247164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8050363" y="541225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8050362" y="5589417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8050362" y="5751342"/>
            <a:ext cx="7561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4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29125" y="-829340"/>
            <a:ext cx="9353878" cy="7687339"/>
            <a:chOff x="-29125" y="-829340"/>
            <a:chExt cx="9353878" cy="7687339"/>
          </a:xfrm>
        </p:grpSpPr>
        <p:sp>
          <p:nvSpPr>
            <p:cNvPr id="15" name="直角三角形 14"/>
            <p:cNvSpPr/>
            <p:nvPr/>
          </p:nvSpPr>
          <p:spPr>
            <a:xfrm rot="5400000" flipH="1" flipV="1">
              <a:off x="2920023" y="-3778488"/>
              <a:ext cx="3455582" cy="9353878"/>
            </a:xfrm>
            <a:prstGeom prst="rtTriangle">
              <a:avLst/>
            </a:prstGeom>
            <a:solidFill>
              <a:srgbClr val="CE8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626243"/>
              <a:ext cx="9144000" cy="4231756"/>
            </a:xfrm>
            <a:prstGeom prst="rect">
              <a:avLst/>
            </a:prstGeom>
            <a:solidFill>
              <a:srgbClr val="CE8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460007" y="-141668"/>
            <a:ext cx="10113922" cy="6999668"/>
            <a:chOff x="-690185" y="-4075"/>
            <a:chExt cx="7119902" cy="6860038"/>
          </a:xfrm>
          <a:solidFill>
            <a:srgbClr val="E6E6E6"/>
          </a:solidFill>
        </p:grpSpPr>
        <p:sp>
          <p:nvSpPr>
            <p:cNvPr id="19" name="等腰三角形 18"/>
            <p:cNvSpPr/>
            <p:nvPr/>
          </p:nvSpPr>
          <p:spPr>
            <a:xfrm flipV="1">
              <a:off x="-690185" y="-2038"/>
              <a:ext cx="3863662" cy="6858001"/>
            </a:xfrm>
            <a:prstGeom prst="triangle">
              <a:avLst>
                <a:gd name="adj" fmla="val 848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0" name="等腰三角形 19"/>
            <p:cNvSpPr/>
            <p:nvPr/>
          </p:nvSpPr>
          <p:spPr>
            <a:xfrm flipH="1">
              <a:off x="2566055" y="-4075"/>
              <a:ext cx="3863662" cy="6858002"/>
            </a:xfrm>
            <a:prstGeom prst="triangle">
              <a:avLst>
                <a:gd name="adj" fmla="val 848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</p:grpSp>
      <p:sp>
        <p:nvSpPr>
          <p:cNvPr id="3" name="矩形 2"/>
          <p:cNvSpPr/>
          <p:nvPr/>
        </p:nvSpPr>
        <p:spPr>
          <a:xfrm>
            <a:off x="478131" y="414571"/>
            <a:ext cx="1645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zh-TW" altLang="en-US" dirty="0">
              <a:solidFill>
                <a:srgbClr val="CE8E1C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387044" y="2746080"/>
            <a:ext cx="2859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</a:t>
            </a: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念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634422" y="4694456"/>
            <a:ext cx="256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  <a:r>
              <a:rPr lang="zh-TW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zh-TW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373069" y="5776227"/>
            <a:ext cx="2823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977150" y="3698401"/>
            <a:ext cx="256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執行方</a:t>
            </a: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1215184" y="2682424"/>
            <a:ext cx="841238" cy="838002"/>
            <a:chOff x="535785" y="2491717"/>
            <a:chExt cx="1380144" cy="1374835"/>
          </a:xfrm>
        </p:grpSpPr>
        <p:sp>
          <p:nvSpPr>
            <p:cNvPr id="6" name="橢圓 5"/>
            <p:cNvSpPr/>
            <p:nvPr/>
          </p:nvSpPr>
          <p:spPr>
            <a:xfrm>
              <a:off x="535785" y="2491717"/>
              <a:ext cx="1380144" cy="1374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63" y="2626242"/>
              <a:ext cx="1105788" cy="1105786"/>
            </a:xfrm>
            <a:prstGeom prst="rect">
              <a:avLst/>
            </a:prstGeom>
          </p:spPr>
        </p:pic>
      </p:grpSp>
      <p:grpSp>
        <p:nvGrpSpPr>
          <p:cNvPr id="9" name="群組 8"/>
          <p:cNvGrpSpPr/>
          <p:nvPr/>
        </p:nvGrpSpPr>
        <p:grpSpPr>
          <a:xfrm>
            <a:off x="1836281" y="3647827"/>
            <a:ext cx="841238" cy="838002"/>
            <a:chOff x="1449858" y="3582875"/>
            <a:chExt cx="841238" cy="838002"/>
          </a:xfrm>
        </p:grpSpPr>
        <p:sp>
          <p:nvSpPr>
            <p:cNvPr id="22" name="橢圓 21"/>
            <p:cNvSpPr/>
            <p:nvPr/>
          </p:nvSpPr>
          <p:spPr>
            <a:xfrm>
              <a:off x="1449858" y="3582875"/>
              <a:ext cx="841238" cy="8380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632" y="3769385"/>
              <a:ext cx="532028" cy="532028"/>
            </a:xfrm>
            <a:prstGeom prst="rect">
              <a:avLst/>
            </a:prstGeom>
          </p:spPr>
        </p:pic>
      </p:grpSp>
      <p:grpSp>
        <p:nvGrpSpPr>
          <p:cNvPr id="26" name="群組 25"/>
          <p:cNvGrpSpPr/>
          <p:nvPr/>
        </p:nvGrpSpPr>
        <p:grpSpPr>
          <a:xfrm>
            <a:off x="2448925" y="4669411"/>
            <a:ext cx="841238" cy="838002"/>
            <a:chOff x="2359868" y="4605702"/>
            <a:chExt cx="841238" cy="838002"/>
          </a:xfrm>
        </p:grpSpPr>
        <p:sp>
          <p:nvSpPr>
            <p:cNvPr id="24" name="橢圓 23"/>
            <p:cNvSpPr/>
            <p:nvPr/>
          </p:nvSpPr>
          <p:spPr>
            <a:xfrm>
              <a:off x="2359868" y="4605702"/>
              <a:ext cx="841238" cy="8380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123341" flipH="1">
              <a:off x="2449913" y="4692890"/>
              <a:ext cx="652226" cy="652226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3211543" y="5690511"/>
            <a:ext cx="841238" cy="838002"/>
            <a:chOff x="3092062" y="5690512"/>
            <a:chExt cx="841238" cy="838002"/>
          </a:xfrm>
        </p:grpSpPr>
        <p:sp>
          <p:nvSpPr>
            <p:cNvPr id="25" name="橢圓 24"/>
            <p:cNvSpPr/>
            <p:nvPr/>
          </p:nvSpPr>
          <p:spPr>
            <a:xfrm>
              <a:off x="3092062" y="5690512"/>
              <a:ext cx="841238" cy="8380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575" y="5777209"/>
              <a:ext cx="681422" cy="681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601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CE8E1C"/>
                </a:solidFill>
              </a:rPr>
              <a:t>Partially SRL(Statistical relational learning</a:t>
            </a:r>
            <a:r>
              <a:rPr lang="en-US" altLang="zh-TW" b="1" dirty="0" smtClean="0">
                <a:solidFill>
                  <a:srgbClr val="CE8E1C"/>
                </a:solidFill>
              </a:rPr>
              <a:t>)</a:t>
            </a:r>
            <a:endParaRPr lang="zh-TW" altLang="en-US" b="1" dirty="0">
              <a:solidFill>
                <a:srgbClr val="CE8E1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1216" y="2053356"/>
            <a:ext cx="1456592" cy="4351338"/>
          </a:xfrm>
        </p:spPr>
        <p:txBody>
          <a:bodyPr>
            <a:noAutofit/>
          </a:bodyPr>
          <a:lstStyle/>
          <a:p>
            <a:r>
              <a:rPr lang="zh-TW" altLang="en-US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</a:t>
            </a:r>
            <a:endParaRPr lang="en-US" altLang="zh-TW" b="1" dirty="0" smtClean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垃圾</a:t>
            </a:r>
            <a:endParaRPr lang="en-US" altLang="zh-TW" b="1" dirty="0" smtClean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釣魚</a:t>
            </a:r>
            <a:endParaRPr lang="en-US" altLang="zh-TW" b="1" dirty="0" smtClean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詐騙</a:t>
            </a:r>
            <a:endParaRPr lang="en-US" altLang="zh-TW" b="1" dirty="0" smtClean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病毒</a:t>
            </a:r>
            <a:endParaRPr lang="en-US" altLang="zh-TW" b="1" dirty="0" smtClean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7505805" y="2065769"/>
            <a:ext cx="145659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</a:t>
            </a:r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垃圾</a:t>
            </a:r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釣魚</a:t>
            </a:r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詐騙</a:t>
            </a:r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病毒</a:t>
            </a:r>
            <a:endParaRPr lang="en-US" altLang="zh-TW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63668" y="5869294"/>
            <a:ext cx="343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Human Knowledge Based</a:t>
            </a:r>
            <a:endParaRPr lang="zh-TW" altLang="en-US" sz="2400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864787" y="3820308"/>
            <a:ext cx="343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Human Knowledge Based</a:t>
            </a:r>
            <a:endParaRPr lang="zh-TW" altLang="en-US" sz="2400" b="1" dirty="0"/>
          </a:p>
        </p:txBody>
      </p:sp>
      <p:grpSp>
        <p:nvGrpSpPr>
          <p:cNvPr id="10" name="群組 9"/>
          <p:cNvGrpSpPr/>
          <p:nvPr/>
        </p:nvGrpSpPr>
        <p:grpSpPr>
          <a:xfrm>
            <a:off x="532447" y="3963835"/>
            <a:ext cx="750365" cy="751072"/>
            <a:chOff x="818253" y="5241909"/>
            <a:chExt cx="900000" cy="900000"/>
          </a:xfrm>
        </p:grpSpPr>
        <p:sp>
          <p:nvSpPr>
            <p:cNvPr id="14" name="橢圓 13"/>
            <p:cNvSpPr/>
            <p:nvPr/>
          </p:nvSpPr>
          <p:spPr>
            <a:xfrm>
              <a:off x="818253" y="5241909"/>
              <a:ext cx="900000" cy="90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89" y="5366761"/>
              <a:ext cx="650296" cy="650296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516476" y="5960140"/>
            <a:ext cx="750455" cy="750453"/>
            <a:chOff x="2075919" y="5300464"/>
            <a:chExt cx="900000" cy="900000"/>
          </a:xfrm>
        </p:grpSpPr>
        <p:sp>
          <p:nvSpPr>
            <p:cNvPr id="21" name="橢圓 20"/>
            <p:cNvSpPr/>
            <p:nvPr/>
          </p:nvSpPr>
          <p:spPr>
            <a:xfrm>
              <a:off x="2075919" y="5300464"/>
              <a:ext cx="900000" cy="90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2225" y="5445300"/>
              <a:ext cx="650296" cy="650296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516476" y="1858971"/>
            <a:ext cx="750365" cy="751072"/>
            <a:chOff x="818253" y="5241909"/>
            <a:chExt cx="900000" cy="900000"/>
          </a:xfrm>
        </p:grpSpPr>
        <p:sp>
          <p:nvSpPr>
            <p:cNvPr id="26" name="橢圓 25"/>
            <p:cNvSpPr/>
            <p:nvPr/>
          </p:nvSpPr>
          <p:spPr>
            <a:xfrm>
              <a:off x="818253" y="5241909"/>
              <a:ext cx="900000" cy="90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11" y="5385534"/>
              <a:ext cx="617444" cy="617444"/>
            </a:xfrm>
            <a:prstGeom prst="rect">
              <a:avLst/>
            </a:prstGeom>
          </p:spPr>
        </p:pic>
      </p:grpSp>
      <p:grpSp>
        <p:nvGrpSpPr>
          <p:cNvPr id="27" name="群組 26"/>
          <p:cNvGrpSpPr/>
          <p:nvPr/>
        </p:nvGrpSpPr>
        <p:grpSpPr>
          <a:xfrm>
            <a:off x="532448" y="2911403"/>
            <a:ext cx="750365" cy="751072"/>
            <a:chOff x="2767906" y="5127238"/>
            <a:chExt cx="900000" cy="900000"/>
          </a:xfrm>
        </p:grpSpPr>
        <p:sp>
          <p:nvSpPr>
            <p:cNvPr id="31" name="橢圓 30"/>
            <p:cNvSpPr/>
            <p:nvPr/>
          </p:nvSpPr>
          <p:spPr>
            <a:xfrm>
              <a:off x="2767906" y="5127238"/>
              <a:ext cx="900000" cy="90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03" y="5253050"/>
              <a:ext cx="598587" cy="598587"/>
            </a:xfrm>
            <a:prstGeom prst="rect">
              <a:avLst/>
            </a:prstGeom>
          </p:spPr>
        </p:pic>
      </p:grpSp>
      <p:grpSp>
        <p:nvGrpSpPr>
          <p:cNvPr id="6" name="群組 5"/>
          <p:cNvGrpSpPr/>
          <p:nvPr/>
        </p:nvGrpSpPr>
        <p:grpSpPr>
          <a:xfrm>
            <a:off x="532221" y="4956203"/>
            <a:ext cx="750816" cy="762640"/>
            <a:chOff x="342536" y="4792829"/>
            <a:chExt cx="1063125" cy="1079869"/>
          </a:xfrm>
        </p:grpSpPr>
        <p:sp>
          <p:nvSpPr>
            <p:cNvPr id="38" name="橢圓 37"/>
            <p:cNvSpPr/>
            <p:nvPr/>
          </p:nvSpPr>
          <p:spPr>
            <a:xfrm>
              <a:off x="342536" y="4792829"/>
              <a:ext cx="1063125" cy="107986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525839" y="4988042"/>
              <a:ext cx="720090" cy="7196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932285" y="5106660"/>
              <a:ext cx="98194" cy="129585"/>
            </a:xfrm>
            <a:prstGeom prst="ellipse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/>
            </a:p>
          </p:txBody>
        </p:sp>
        <p:sp>
          <p:nvSpPr>
            <p:cNvPr id="35" name="拱形 34"/>
            <p:cNvSpPr/>
            <p:nvPr/>
          </p:nvSpPr>
          <p:spPr>
            <a:xfrm>
              <a:off x="733100" y="5494615"/>
              <a:ext cx="398368" cy="195855"/>
            </a:xfrm>
            <a:prstGeom prst="blockArc">
              <a:avLst>
                <a:gd name="adj1" fmla="val 10800000"/>
                <a:gd name="adj2" fmla="val 18017926"/>
                <a:gd name="adj3" fmla="val 19460"/>
              </a:avLst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00784" y="5134031"/>
              <a:ext cx="98195" cy="129583"/>
            </a:xfrm>
            <a:prstGeom prst="ellipse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/>
            </a:p>
          </p:txBody>
        </p:sp>
        <p:sp>
          <p:nvSpPr>
            <p:cNvPr id="37" name="流程圖: 儲存資料 36"/>
            <p:cNvSpPr/>
            <p:nvPr/>
          </p:nvSpPr>
          <p:spPr>
            <a:xfrm rot="10459333">
              <a:off x="840582" y="5293954"/>
              <a:ext cx="387809" cy="124346"/>
            </a:xfrm>
            <a:prstGeom prst="flowChartOnlineStorage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/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7033920" y="3963835"/>
            <a:ext cx="750365" cy="751072"/>
            <a:chOff x="818253" y="5241909"/>
            <a:chExt cx="900000" cy="900000"/>
          </a:xfrm>
        </p:grpSpPr>
        <p:sp>
          <p:nvSpPr>
            <p:cNvPr id="47" name="橢圓 46"/>
            <p:cNvSpPr/>
            <p:nvPr/>
          </p:nvSpPr>
          <p:spPr>
            <a:xfrm>
              <a:off x="818253" y="5241909"/>
              <a:ext cx="900000" cy="90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89" y="5366761"/>
              <a:ext cx="650296" cy="650296"/>
            </a:xfrm>
            <a:prstGeom prst="rect">
              <a:avLst/>
            </a:prstGeom>
          </p:spPr>
        </p:pic>
      </p:grpSp>
      <p:grpSp>
        <p:nvGrpSpPr>
          <p:cNvPr id="49" name="群組 48"/>
          <p:cNvGrpSpPr/>
          <p:nvPr/>
        </p:nvGrpSpPr>
        <p:grpSpPr>
          <a:xfrm>
            <a:off x="7017949" y="5960140"/>
            <a:ext cx="750455" cy="750453"/>
            <a:chOff x="2075919" y="5300464"/>
            <a:chExt cx="900000" cy="900000"/>
          </a:xfrm>
        </p:grpSpPr>
        <p:sp>
          <p:nvSpPr>
            <p:cNvPr id="50" name="橢圓 49"/>
            <p:cNvSpPr/>
            <p:nvPr/>
          </p:nvSpPr>
          <p:spPr>
            <a:xfrm>
              <a:off x="2075919" y="5300464"/>
              <a:ext cx="900000" cy="90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2225" y="5445300"/>
              <a:ext cx="650296" cy="650296"/>
            </a:xfrm>
            <a:prstGeom prst="rect">
              <a:avLst/>
            </a:prstGeom>
          </p:spPr>
        </p:pic>
      </p:grpSp>
      <p:grpSp>
        <p:nvGrpSpPr>
          <p:cNvPr id="52" name="群組 51"/>
          <p:cNvGrpSpPr/>
          <p:nvPr/>
        </p:nvGrpSpPr>
        <p:grpSpPr>
          <a:xfrm>
            <a:off x="7017949" y="1858971"/>
            <a:ext cx="750365" cy="751072"/>
            <a:chOff x="818253" y="5241909"/>
            <a:chExt cx="900000" cy="900000"/>
          </a:xfrm>
        </p:grpSpPr>
        <p:sp>
          <p:nvSpPr>
            <p:cNvPr id="53" name="橢圓 52"/>
            <p:cNvSpPr/>
            <p:nvPr/>
          </p:nvSpPr>
          <p:spPr>
            <a:xfrm>
              <a:off x="818253" y="5241909"/>
              <a:ext cx="900000" cy="90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11" y="5385534"/>
              <a:ext cx="617444" cy="617444"/>
            </a:xfrm>
            <a:prstGeom prst="rect">
              <a:avLst/>
            </a:prstGeom>
          </p:spPr>
        </p:pic>
      </p:grpSp>
      <p:grpSp>
        <p:nvGrpSpPr>
          <p:cNvPr id="55" name="群組 54"/>
          <p:cNvGrpSpPr/>
          <p:nvPr/>
        </p:nvGrpSpPr>
        <p:grpSpPr>
          <a:xfrm>
            <a:off x="7033921" y="2911403"/>
            <a:ext cx="750365" cy="751072"/>
            <a:chOff x="2767906" y="5127238"/>
            <a:chExt cx="900000" cy="900000"/>
          </a:xfrm>
        </p:grpSpPr>
        <p:sp>
          <p:nvSpPr>
            <p:cNvPr id="56" name="橢圓 55"/>
            <p:cNvSpPr/>
            <p:nvPr/>
          </p:nvSpPr>
          <p:spPr>
            <a:xfrm>
              <a:off x="2767906" y="5127238"/>
              <a:ext cx="900000" cy="90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03" y="5253050"/>
              <a:ext cx="598587" cy="598587"/>
            </a:xfrm>
            <a:prstGeom prst="rect">
              <a:avLst/>
            </a:prstGeom>
          </p:spPr>
        </p:pic>
      </p:grpSp>
      <p:grpSp>
        <p:nvGrpSpPr>
          <p:cNvPr id="58" name="群組 57"/>
          <p:cNvGrpSpPr/>
          <p:nvPr/>
        </p:nvGrpSpPr>
        <p:grpSpPr>
          <a:xfrm>
            <a:off x="7033694" y="4956203"/>
            <a:ext cx="750816" cy="762640"/>
            <a:chOff x="342536" y="4792829"/>
            <a:chExt cx="1063125" cy="1079869"/>
          </a:xfrm>
        </p:grpSpPr>
        <p:sp>
          <p:nvSpPr>
            <p:cNvPr id="59" name="橢圓 58"/>
            <p:cNvSpPr/>
            <p:nvPr/>
          </p:nvSpPr>
          <p:spPr>
            <a:xfrm>
              <a:off x="342536" y="4792829"/>
              <a:ext cx="1063125" cy="107986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525839" y="4988042"/>
              <a:ext cx="720090" cy="7196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932285" y="5106660"/>
              <a:ext cx="98194" cy="129585"/>
            </a:xfrm>
            <a:prstGeom prst="ellipse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/>
            </a:p>
          </p:txBody>
        </p:sp>
        <p:sp>
          <p:nvSpPr>
            <p:cNvPr id="62" name="拱形 61"/>
            <p:cNvSpPr/>
            <p:nvPr/>
          </p:nvSpPr>
          <p:spPr>
            <a:xfrm>
              <a:off x="733100" y="5494615"/>
              <a:ext cx="398368" cy="195855"/>
            </a:xfrm>
            <a:prstGeom prst="blockArc">
              <a:avLst>
                <a:gd name="adj1" fmla="val 10800000"/>
                <a:gd name="adj2" fmla="val 18017926"/>
                <a:gd name="adj3" fmla="val 19460"/>
              </a:avLst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橢圓 62"/>
            <p:cNvSpPr/>
            <p:nvPr/>
          </p:nvSpPr>
          <p:spPr>
            <a:xfrm>
              <a:off x="700784" y="5134031"/>
              <a:ext cx="98195" cy="129583"/>
            </a:xfrm>
            <a:prstGeom prst="ellipse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/>
            </a:p>
          </p:txBody>
        </p:sp>
        <p:sp>
          <p:nvSpPr>
            <p:cNvPr id="64" name="流程圖: 儲存資料 63"/>
            <p:cNvSpPr/>
            <p:nvPr/>
          </p:nvSpPr>
          <p:spPr>
            <a:xfrm rot="10459333">
              <a:off x="840582" y="5293954"/>
              <a:ext cx="387809" cy="124346"/>
            </a:xfrm>
            <a:prstGeom prst="flowChartOnlineStorage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/>
            </a:p>
          </p:txBody>
        </p:sp>
      </p:grpSp>
      <p:sp>
        <p:nvSpPr>
          <p:cNvPr id="65" name="矩形 64"/>
          <p:cNvSpPr/>
          <p:nvPr/>
        </p:nvSpPr>
        <p:spPr>
          <a:xfrm>
            <a:off x="2236147" y="4262604"/>
            <a:ext cx="4697009" cy="45719"/>
          </a:xfrm>
          <a:prstGeom prst="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2242275" y="6326495"/>
            <a:ext cx="4697009" cy="45719"/>
          </a:xfrm>
          <a:prstGeom prst="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74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4490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CE8E1C"/>
                </a:solidFill>
              </a:rPr>
              <a:t>Classifier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167985" y="1199617"/>
            <a:ext cx="8808030" cy="5136020"/>
            <a:chOff x="584786" y="1358768"/>
            <a:chExt cx="7429088" cy="4331950"/>
          </a:xfrm>
        </p:grpSpPr>
        <p:sp>
          <p:nvSpPr>
            <p:cNvPr id="5" name="矩形 4"/>
            <p:cNvSpPr/>
            <p:nvPr/>
          </p:nvSpPr>
          <p:spPr>
            <a:xfrm>
              <a:off x="588501" y="3742180"/>
              <a:ext cx="1850489" cy="1622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chemeClr val="bg1"/>
                  </a:solidFill>
                </a:rPr>
                <a:t>Text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158611" y="1478510"/>
              <a:ext cx="2241644" cy="741079"/>
            </a:xfrm>
            <a:prstGeom prst="rect">
              <a:avLst/>
            </a:prstGeom>
            <a:solidFill>
              <a:srgbClr val="CE8E1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Signature based detection</a:t>
              </a:r>
              <a:endParaRPr lang="zh-TW" altLang="en-US" sz="20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419985" y="1358768"/>
              <a:ext cx="1577565" cy="518165"/>
            </a:xfrm>
            <a:prstGeom prst="rect">
              <a:avLst/>
            </a:prstGeom>
            <a:solidFill>
              <a:srgbClr val="A9D18E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Phishing</a:t>
              </a:r>
              <a:endPara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419985" y="2125469"/>
              <a:ext cx="1577565" cy="51816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Malicious</a:t>
              </a:r>
              <a:endPara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434833" y="2819093"/>
              <a:ext cx="1577565" cy="51816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Non-hostility</a:t>
              </a:r>
              <a:endPara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436309" y="3687148"/>
              <a:ext cx="1577565" cy="518165"/>
            </a:xfrm>
            <a:prstGeom prst="rect">
              <a:avLst/>
            </a:prstGeom>
            <a:solidFill>
              <a:srgbClr val="F4B18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Fraud </a:t>
              </a:r>
              <a:endPara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436309" y="5068251"/>
              <a:ext cx="1577565" cy="5181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Spam</a:t>
              </a:r>
              <a:endPara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5288964" y="1665776"/>
              <a:ext cx="1138642" cy="1367273"/>
              <a:chOff x="6452086" y="1197371"/>
              <a:chExt cx="1518189" cy="1478727"/>
            </a:xfrm>
          </p:grpSpPr>
          <p:cxnSp>
            <p:nvCxnSpPr>
              <p:cNvPr id="22" name="直線接點 21"/>
              <p:cNvCxnSpPr>
                <a:stCxn id="8" idx="3"/>
              </p:cNvCxnSpPr>
              <p:nvPr/>
            </p:nvCxnSpPr>
            <p:spPr>
              <a:xfrm>
                <a:off x="6452086" y="1934521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H="1">
                <a:off x="7215481" y="1197371"/>
                <a:ext cx="4400" cy="74148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 flipH="1">
                <a:off x="7211305" y="1934521"/>
                <a:ext cx="4400" cy="74148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>
              <a:xfrm>
                <a:off x="7203876" y="1197371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>
                <a:off x="7193715" y="2671763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群組 55"/>
            <p:cNvGrpSpPr/>
            <p:nvPr/>
          </p:nvGrpSpPr>
          <p:grpSpPr>
            <a:xfrm>
              <a:off x="5288964" y="3952321"/>
              <a:ext cx="1138642" cy="1367273"/>
              <a:chOff x="6452086" y="1197371"/>
              <a:chExt cx="1518189" cy="1478727"/>
            </a:xfrm>
          </p:grpSpPr>
          <p:cxnSp>
            <p:nvCxnSpPr>
              <p:cNvPr id="57" name="直線接點 56"/>
              <p:cNvCxnSpPr/>
              <p:nvPr/>
            </p:nvCxnSpPr>
            <p:spPr>
              <a:xfrm>
                <a:off x="6452086" y="1934521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/>
              <p:cNvCxnSpPr/>
              <p:nvPr/>
            </p:nvCxnSpPr>
            <p:spPr>
              <a:xfrm flipH="1">
                <a:off x="7215481" y="1197371"/>
                <a:ext cx="4400" cy="74148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/>
              <p:nvPr/>
            </p:nvCxnSpPr>
            <p:spPr>
              <a:xfrm flipH="1">
                <a:off x="7211305" y="1934521"/>
                <a:ext cx="4400" cy="74148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/>
              <p:cNvCxnSpPr/>
              <p:nvPr/>
            </p:nvCxnSpPr>
            <p:spPr>
              <a:xfrm>
                <a:off x="7203876" y="1197371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>
                <a:off x="7193715" y="2671763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線接點 61"/>
            <p:cNvCxnSpPr/>
            <p:nvPr/>
          </p:nvCxnSpPr>
          <p:spPr>
            <a:xfrm>
              <a:off x="5864003" y="2348795"/>
              <a:ext cx="562154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3154206" y="2326786"/>
              <a:ext cx="2235211" cy="773905"/>
            </a:xfrm>
            <a:prstGeom prst="rect">
              <a:avLst/>
            </a:prstGeom>
            <a:solidFill>
              <a:srgbClr val="CE8E1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/>
                <a:t>Tfidf and Machine Learning Model</a:t>
              </a:r>
              <a:endParaRPr lang="zh-TW" altLang="en-US" sz="20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3137056" y="3421371"/>
              <a:ext cx="2258032" cy="597560"/>
            </a:xfrm>
            <a:prstGeom prst="rect">
              <a:avLst/>
            </a:prstGeom>
            <a:solidFill>
              <a:srgbClr val="CE8E1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/>
                <a:t>Tfidf and Machine Learning Model</a:t>
              </a:r>
              <a:endParaRPr lang="zh-TW" altLang="en-US" sz="2000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3119650" y="4916813"/>
              <a:ext cx="2268009" cy="773905"/>
            </a:xfrm>
            <a:prstGeom prst="rect">
              <a:avLst/>
            </a:prstGeom>
            <a:solidFill>
              <a:srgbClr val="CE8E1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/>
                <a:t>Autoencoder and LSTM</a:t>
              </a:r>
              <a:endParaRPr lang="zh-TW" altLang="en-US" sz="200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6434833" y="4374828"/>
              <a:ext cx="1577565" cy="518165"/>
            </a:xfrm>
            <a:prstGeom prst="rect">
              <a:avLst/>
            </a:prstGeom>
            <a:solidFill>
              <a:srgbClr val="A9D18E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Normal</a:t>
              </a:r>
              <a:endPara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40" name="群組 39"/>
            <p:cNvGrpSpPr/>
            <p:nvPr/>
          </p:nvGrpSpPr>
          <p:grpSpPr>
            <a:xfrm>
              <a:off x="2435275" y="3772317"/>
              <a:ext cx="668051" cy="1543269"/>
              <a:chOff x="6452086" y="1197371"/>
              <a:chExt cx="1518189" cy="1478727"/>
            </a:xfrm>
          </p:grpSpPr>
          <p:cxnSp>
            <p:nvCxnSpPr>
              <p:cNvPr id="41" name="直線接點 40"/>
              <p:cNvCxnSpPr/>
              <p:nvPr/>
            </p:nvCxnSpPr>
            <p:spPr>
              <a:xfrm>
                <a:off x="6452086" y="1934521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 flipH="1">
                <a:off x="7215481" y="1197371"/>
                <a:ext cx="4400" cy="74148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 flipH="1">
                <a:off x="7211305" y="1934521"/>
                <a:ext cx="4400" cy="74148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>
                <a:off x="7203876" y="1197371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>
                <a:off x="7193715" y="2671763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直線接點 49"/>
            <p:cNvCxnSpPr/>
            <p:nvPr/>
          </p:nvCxnSpPr>
          <p:spPr>
            <a:xfrm>
              <a:off x="2594511" y="4541641"/>
              <a:ext cx="459839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121575" y="4109756"/>
              <a:ext cx="2267842" cy="721617"/>
            </a:xfrm>
            <a:prstGeom prst="rect">
              <a:avLst/>
            </a:prstGeom>
            <a:solidFill>
              <a:srgbClr val="CE8E1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/>
                <a:t>Word2vec and Similarity</a:t>
              </a:r>
              <a:endParaRPr lang="zh-TW" altLang="en-US" sz="2000" dirty="0"/>
            </a:p>
          </p:txBody>
        </p:sp>
        <p:cxnSp>
          <p:nvCxnSpPr>
            <p:cNvPr id="51" name="直線接點 50"/>
            <p:cNvCxnSpPr/>
            <p:nvPr/>
          </p:nvCxnSpPr>
          <p:spPr>
            <a:xfrm>
              <a:off x="5872679" y="4633910"/>
              <a:ext cx="562154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群組 63"/>
            <p:cNvGrpSpPr/>
            <p:nvPr/>
          </p:nvGrpSpPr>
          <p:grpSpPr>
            <a:xfrm>
              <a:off x="2417426" y="1760133"/>
              <a:ext cx="702224" cy="971369"/>
              <a:chOff x="6452086" y="1197371"/>
              <a:chExt cx="1518189" cy="1478727"/>
            </a:xfrm>
          </p:grpSpPr>
          <p:cxnSp>
            <p:nvCxnSpPr>
              <p:cNvPr id="65" name="直線接點 64"/>
              <p:cNvCxnSpPr/>
              <p:nvPr/>
            </p:nvCxnSpPr>
            <p:spPr>
              <a:xfrm>
                <a:off x="6452086" y="1934521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/>
              <p:cNvCxnSpPr/>
              <p:nvPr/>
            </p:nvCxnSpPr>
            <p:spPr>
              <a:xfrm flipH="1">
                <a:off x="7215481" y="1197371"/>
                <a:ext cx="4400" cy="74148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/>
              <p:cNvCxnSpPr/>
              <p:nvPr/>
            </p:nvCxnSpPr>
            <p:spPr>
              <a:xfrm flipH="1">
                <a:off x="7211305" y="1934521"/>
                <a:ext cx="4400" cy="74148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/>
              <p:cNvCxnSpPr/>
              <p:nvPr/>
            </p:nvCxnSpPr>
            <p:spPr>
              <a:xfrm>
                <a:off x="7203876" y="1197371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/>
              <p:cNvCxnSpPr/>
              <p:nvPr/>
            </p:nvCxnSpPr>
            <p:spPr>
              <a:xfrm>
                <a:off x="7193715" y="2671763"/>
                <a:ext cx="766399" cy="433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矩形 3"/>
            <p:cNvSpPr/>
            <p:nvPr/>
          </p:nvSpPr>
          <p:spPr>
            <a:xfrm>
              <a:off x="584786" y="1478510"/>
              <a:ext cx="1852979" cy="1622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chemeClr val="bg1"/>
                  </a:solidFill>
                </a:rPr>
                <a:t>Uniform Resource Locator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55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922713"/>
            <a:ext cx="9144000" cy="552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 </a:t>
            </a:r>
            <a:r>
              <a:rPr lang="en-US" altLang="zh-TW" sz="6000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6000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5197" y="228932"/>
            <a:ext cx="4469493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5400" b="1" i="1" dirty="0" err="1" smtClean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MeiChu</a:t>
            </a:r>
            <a:r>
              <a:rPr lang="en-US" altLang="zh-TW" sz="5400" b="1" i="1" dirty="0" smtClean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 </a:t>
            </a:r>
          </a:p>
          <a:p>
            <a:r>
              <a:rPr lang="en-US" altLang="zh-TW" sz="5400" b="1" i="1" dirty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 </a:t>
            </a:r>
            <a:r>
              <a:rPr lang="en-US" altLang="zh-TW" sz="5400" b="1" i="1" dirty="0" smtClean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 Hackathon</a:t>
            </a:r>
            <a:endParaRPr lang="zh-TW" altLang="en-US" sz="5400" b="1" i="1" dirty="0">
              <a:solidFill>
                <a:srgbClr val="CE8E1C"/>
              </a:solidFill>
              <a:effectLst>
                <a:reflection blurRad="6350" stA="55000" endA="300" endPos="45500" dir="5400000" sy="-100000" algn="bl" rotWithShape="0"/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079353" y="5750004"/>
            <a:ext cx="2850460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6600" b="1" i="1" dirty="0" smtClean="0">
                <a:solidFill>
                  <a:srgbClr val="CE8E1C"/>
                </a:solidFill>
                <a:effectLst>
                  <a:reflection blurRad="6350" stA="55000" endA="300" endPos="45500" dir="5400000" sy="-100000" algn="bl" rotWithShape="0"/>
                </a:effectLst>
                <a:latin typeface="Segoe Print" panose="02000600000000000000" pitchFamily="2" charset="0"/>
                <a:ea typeface="Cambria Math" panose="02040503050406030204" pitchFamily="18" charset="0"/>
              </a:rPr>
              <a:t>Simon</a:t>
            </a:r>
            <a:endParaRPr lang="zh-TW" altLang="en-US" sz="6600" b="1" i="1" dirty="0">
              <a:solidFill>
                <a:srgbClr val="CE8E1C"/>
              </a:solidFill>
              <a:effectLst>
                <a:reflection blurRad="6350" stA="55000" endA="300" endPos="45500" dir="5400000" sy="-100000" algn="bl" rotWithShape="0"/>
              </a:effectLst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8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5394229" y="4530961"/>
            <a:ext cx="3324914" cy="1448989"/>
            <a:chOff x="5394229" y="4530961"/>
            <a:chExt cx="3324914" cy="1448989"/>
          </a:xfrm>
        </p:grpSpPr>
        <p:cxnSp>
          <p:nvCxnSpPr>
            <p:cNvPr id="65" name="肘形接點 64"/>
            <p:cNvCxnSpPr>
              <a:stCxn id="76" idx="3"/>
              <a:endCxn id="46" idx="5"/>
            </p:cNvCxnSpPr>
            <p:nvPr/>
          </p:nvCxnSpPr>
          <p:spPr>
            <a:xfrm rot="10800000">
              <a:off x="5394229" y="4530961"/>
              <a:ext cx="948350" cy="835127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圓角矩形 20"/>
            <p:cNvSpPr/>
            <p:nvPr/>
          </p:nvSpPr>
          <p:spPr>
            <a:xfrm flipH="1">
              <a:off x="6343143" y="4752223"/>
              <a:ext cx="2376000" cy="122772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zh-TW" altLang="en-US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者</a:t>
              </a:r>
              <a:r>
                <a:rPr lang="zh-TW" altLang="en-US" sz="3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介面操作方便</a:t>
              </a:r>
              <a:endPara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6" name="圓角矩形 75"/>
          <p:cNvSpPr/>
          <p:nvPr/>
        </p:nvSpPr>
        <p:spPr>
          <a:xfrm flipH="1">
            <a:off x="6342579" y="4752223"/>
            <a:ext cx="2376000" cy="1227727"/>
          </a:xfrm>
          <a:prstGeom prst="round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介面操作方便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394229" y="1516388"/>
            <a:ext cx="3264002" cy="1339480"/>
            <a:chOff x="5394229" y="1516388"/>
            <a:chExt cx="3264002" cy="1339480"/>
          </a:xfrm>
        </p:grpSpPr>
        <p:cxnSp>
          <p:nvCxnSpPr>
            <p:cNvPr id="62" name="肘形接點 61"/>
            <p:cNvCxnSpPr>
              <a:stCxn id="74" idx="3"/>
              <a:endCxn id="46" idx="7"/>
            </p:cNvCxnSpPr>
            <p:nvPr/>
          </p:nvCxnSpPr>
          <p:spPr>
            <a:xfrm rot="10800000" flipV="1">
              <a:off x="5394229" y="2130252"/>
              <a:ext cx="981602" cy="725616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圓角矩形 19"/>
            <p:cNvSpPr/>
            <p:nvPr/>
          </p:nvSpPr>
          <p:spPr>
            <a:xfrm flipH="1">
              <a:off x="6375831" y="1516388"/>
              <a:ext cx="2282400" cy="122772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提升信件安全</a:t>
              </a:r>
              <a:r>
                <a:rPr lang="zh-TW" altLang="en-US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性</a:t>
              </a:r>
            </a:p>
          </p:txBody>
        </p:sp>
      </p:grpSp>
      <p:sp>
        <p:nvSpPr>
          <p:cNvPr id="74" name="圓角矩形 73"/>
          <p:cNvSpPr/>
          <p:nvPr/>
        </p:nvSpPr>
        <p:spPr>
          <a:xfrm flipH="1">
            <a:off x="6375831" y="1516388"/>
            <a:ext cx="2282400" cy="1227727"/>
          </a:xfrm>
          <a:prstGeom prst="round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提升信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件</a:t>
            </a:r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449164" y="4530960"/>
            <a:ext cx="3269973" cy="1448992"/>
            <a:chOff x="449164" y="4530960"/>
            <a:chExt cx="3269973" cy="1448992"/>
          </a:xfrm>
        </p:grpSpPr>
        <p:cxnSp>
          <p:nvCxnSpPr>
            <p:cNvPr id="34" name="肘形接點 33"/>
            <p:cNvCxnSpPr>
              <a:stCxn id="51" idx="3"/>
              <a:endCxn id="46" idx="3"/>
            </p:cNvCxnSpPr>
            <p:nvPr/>
          </p:nvCxnSpPr>
          <p:spPr>
            <a:xfrm flipV="1">
              <a:off x="2761910" y="4530960"/>
              <a:ext cx="957227" cy="835129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圓角矩形 18"/>
            <p:cNvSpPr/>
            <p:nvPr/>
          </p:nvSpPr>
          <p:spPr>
            <a:xfrm>
              <a:off x="449164" y="4752225"/>
              <a:ext cx="2312746" cy="122772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降低系統</a:t>
              </a:r>
              <a:endPara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分類錯</a:t>
              </a:r>
              <a:r>
                <a:rPr lang="zh-TW" altLang="en-US" sz="3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誤</a:t>
              </a:r>
              <a:endPara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1" name="圓角矩形 50"/>
          <p:cNvSpPr/>
          <p:nvPr/>
        </p:nvSpPr>
        <p:spPr>
          <a:xfrm>
            <a:off x="449164" y="4752225"/>
            <a:ext cx="2312746" cy="1227727"/>
          </a:xfrm>
          <a:prstGeom prst="round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降低系統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分類錯</a:t>
            </a:r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誤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55423" y="1531391"/>
            <a:ext cx="3263714" cy="1324477"/>
            <a:chOff x="455423" y="1531391"/>
            <a:chExt cx="3263714" cy="1324477"/>
          </a:xfrm>
        </p:grpSpPr>
        <p:cxnSp>
          <p:nvCxnSpPr>
            <p:cNvPr id="17" name="肘形接點 16"/>
            <p:cNvCxnSpPr>
              <a:stCxn id="33" idx="3"/>
              <a:endCxn id="46" idx="1"/>
            </p:cNvCxnSpPr>
            <p:nvPr/>
          </p:nvCxnSpPr>
          <p:spPr>
            <a:xfrm>
              <a:off x="2763964" y="2145255"/>
              <a:ext cx="955173" cy="710613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圓角矩形 17"/>
            <p:cNvSpPr/>
            <p:nvPr/>
          </p:nvSpPr>
          <p:spPr>
            <a:xfrm>
              <a:off x="455423" y="1531391"/>
              <a:ext cx="2314800" cy="122772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有效分類信件</a:t>
              </a:r>
              <a:endPara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8" name="梯形 87"/>
          <p:cNvSpPr/>
          <p:nvPr/>
        </p:nvSpPr>
        <p:spPr>
          <a:xfrm rot="10800000">
            <a:off x="3209879" y="4596"/>
            <a:ext cx="2635394" cy="710977"/>
          </a:xfrm>
          <a:prstGeom prst="trapezoid">
            <a:avLst/>
          </a:prstGeom>
          <a:solidFill>
            <a:srgbClr val="CE8E1C"/>
          </a:solidFill>
          <a:ln>
            <a:solidFill>
              <a:srgbClr val="CE8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3372214" y="2508945"/>
            <a:ext cx="2368938" cy="236893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48" y="2552457"/>
            <a:ext cx="2338304" cy="2338302"/>
          </a:xfrm>
          <a:prstGeom prst="rect">
            <a:avLst/>
          </a:prstGeom>
        </p:spPr>
      </p:pic>
      <p:sp>
        <p:nvSpPr>
          <p:cNvPr id="33" name="圓角矩形 32"/>
          <p:cNvSpPr/>
          <p:nvPr/>
        </p:nvSpPr>
        <p:spPr>
          <a:xfrm>
            <a:off x="449164" y="1531391"/>
            <a:ext cx="2314800" cy="1227727"/>
          </a:xfrm>
          <a:prstGeom prst="round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有效分類信件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3511913" y="142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19" y="3071311"/>
            <a:ext cx="1300593" cy="130059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03" y="3097873"/>
            <a:ext cx="1300593" cy="13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38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4" grpId="0" animBg="1"/>
      <p:bldP spid="51" grpId="0" animBg="1"/>
      <p:bldP spid="51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64617" y="1994377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依威脅程度分類信件</a:t>
            </a:r>
            <a:endParaRPr lang="zh-TW" altLang="en-US" sz="3600" dirty="0"/>
          </a:p>
        </p:txBody>
      </p:sp>
      <p:sp>
        <p:nvSpPr>
          <p:cNvPr id="5" name="梯形 4"/>
          <p:cNvSpPr/>
          <p:nvPr/>
        </p:nvSpPr>
        <p:spPr>
          <a:xfrm rot="10800000">
            <a:off x="3209879" y="4596"/>
            <a:ext cx="2635394" cy="710977"/>
          </a:xfrm>
          <a:prstGeom prst="trapezoid">
            <a:avLst/>
          </a:prstGeom>
          <a:solidFill>
            <a:srgbClr val="CE8E1C"/>
          </a:solidFill>
          <a:ln>
            <a:solidFill>
              <a:srgbClr val="CE8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11913" y="142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執行方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12" y="1552108"/>
            <a:ext cx="1300593" cy="130059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12" y="4522580"/>
            <a:ext cx="1300593" cy="130059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12" y="4513800"/>
            <a:ext cx="1300593" cy="13005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09879" y="4956362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上傳信件進行分類</a:t>
            </a:r>
            <a:endParaRPr lang="zh-TW" altLang="en-US" sz="3600" dirty="0"/>
          </a:p>
        </p:txBody>
      </p:sp>
      <p:sp>
        <p:nvSpPr>
          <p:cNvPr id="13" name="L-圖案 12"/>
          <p:cNvSpPr/>
          <p:nvPr/>
        </p:nvSpPr>
        <p:spPr>
          <a:xfrm rot="5400000">
            <a:off x="2656985" y="1567102"/>
            <a:ext cx="733423" cy="761333"/>
          </a:xfrm>
          <a:prstGeom prst="corner">
            <a:avLst>
              <a:gd name="adj1" fmla="val 22517"/>
              <a:gd name="adj2" fmla="val 2251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L-圖案 14"/>
          <p:cNvSpPr/>
          <p:nvPr/>
        </p:nvSpPr>
        <p:spPr>
          <a:xfrm rot="16200000">
            <a:off x="7184446" y="2188449"/>
            <a:ext cx="733423" cy="761333"/>
          </a:xfrm>
          <a:prstGeom prst="corner">
            <a:avLst>
              <a:gd name="adj1" fmla="val 22517"/>
              <a:gd name="adj2" fmla="val 2251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L-圖案 15"/>
          <p:cNvSpPr/>
          <p:nvPr/>
        </p:nvSpPr>
        <p:spPr>
          <a:xfrm rot="5400000">
            <a:off x="2656985" y="4532150"/>
            <a:ext cx="733423" cy="761333"/>
          </a:xfrm>
          <a:prstGeom prst="corner">
            <a:avLst>
              <a:gd name="adj1" fmla="val 22517"/>
              <a:gd name="adj2" fmla="val 2251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L-圖案 16"/>
          <p:cNvSpPr/>
          <p:nvPr/>
        </p:nvSpPr>
        <p:spPr>
          <a:xfrm rot="16200000">
            <a:off x="7184446" y="5150141"/>
            <a:ext cx="733423" cy="761333"/>
          </a:xfrm>
          <a:prstGeom prst="corner">
            <a:avLst>
              <a:gd name="adj1" fmla="val 22517"/>
              <a:gd name="adj2" fmla="val 2251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92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梯形 16"/>
          <p:cNvSpPr/>
          <p:nvPr/>
        </p:nvSpPr>
        <p:spPr>
          <a:xfrm rot="10800000">
            <a:off x="3209879" y="4596"/>
            <a:ext cx="2635394" cy="710977"/>
          </a:xfrm>
          <a:prstGeom prst="trapezoid">
            <a:avLst/>
          </a:prstGeom>
          <a:solidFill>
            <a:srgbClr val="CE8E1C"/>
          </a:solidFill>
          <a:ln>
            <a:solidFill>
              <a:srgbClr val="CE8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11913" y="3771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796973" y="1517630"/>
            <a:ext cx="346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件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 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621754" y="2703123"/>
            <a:ext cx="8156103" cy="1588558"/>
            <a:chOff x="621754" y="2509161"/>
            <a:chExt cx="8156103" cy="1588558"/>
          </a:xfrm>
        </p:grpSpPr>
        <p:grpSp>
          <p:nvGrpSpPr>
            <p:cNvPr id="35" name="群組 34"/>
            <p:cNvGrpSpPr/>
            <p:nvPr/>
          </p:nvGrpSpPr>
          <p:grpSpPr>
            <a:xfrm>
              <a:off x="621754" y="3179374"/>
              <a:ext cx="8120266" cy="918345"/>
              <a:chOff x="621754" y="3179374"/>
              <a:chExt cx="8120266" cy="91834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21754" y="3179374"/>
                <a:ext cx="8120266" cy="918345"/>
                <a:chOff x="621754" y="3179374"/>
                <a:chExt cx="8120266" cy="918345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1484326" y="3612421"/>
                  <a:ext cx="7092000" cy="65316"/>
                </a:xfrm>
                <a:prstGeom prst="rect">
                  <a:avLst/>
                </a:prstGeom>
                <a:solidFill>
                  <a:srgbClr val="CE8E1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3" name="群組 2"/>
                <p:cNvGrpSpPr/>
                <p:nvPr/>
              </p:nvGrpSpPr>
              <p:grpSpPr>
                <a:xfrm>
                  <a:off x="621754" y="3179374"/>
                  <a:ext cx="900000" cy="900000"/>
                  <a:chOff x="4102681" y="1465676"/>
                  <a:chExt cx="900000" cy="900000"/>
                </a:xfrm>
              </p:grpSpPr>
              <p:sp>
                <p:nvSpPr>
                  <p:cNvPr id="6" name="橢圓 5"/>
                  <p:cNvSpPr/>
                  <p:nvPr/>
                </p:nvSpPr>
                <p:spPr>
                  <a:xfrm>
                    <a:off x="4102681" y="1465676"/>
                    <a:ext cx="900000" cy="900000"/>
                  </a:xfrm>
                  <a:prstGeom prst="ellipse">
                    <a:avLst/>
                  </a:prstGeom>
                  <a:solidFill>
                    <a:srgbClr val="E5C3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pic>
                <p:nvPicPr>
                  <p:cNvPr id="4" name="圖片 3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971" b="99029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2286" y="1586081"/>
                    <a:ext cx="620790" cy="6591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" name="群組 6"/>
                <p:cNvGrpSpPr/>
                <p:nvPr/>
              </p:nvGrpSpPr>
              <p:grpSpPr>
                <a:xfrm>
                  <a:off x="2065123" y="3181764"/>
                  <a:ext cx="900000" cy="900000"/>
                  <a:chOff x="4120673" y="4695605"/>
                  <a:chExt cx="900000" cy="900000"/>
                </a:xfrm>
              </p:grpSpPr>
              <p:sp>
                <p:nvSpPr>
                  <p:cNvPr id="15" name="橢圓 14"/>
                  <p:cNvSpPr/>
                  <p:nvPr/>
                </p:nvSpPr>
                <p:spPr>
                  <a:xfrm>
                    <a:off x="4120673" y="4695605"/>
                    <a:ext cx="900000" cy="900000"/>
                  </a:xfrm>
                  <a:prstGeom prst="ellipse">
                    <a:avLst/>
                  </a:prstGeom>
                  <a:solidFill>
                    <a:srgbClr val="E5C3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pic>
                <p:nvPicPr>
                  <p:cNvPr id="5" name="圖片 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59731" y="4836712"/>
                    <a:ext cx="650296" cy="6502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群組 17"/>
                <p:cNvGrpSpPr/>
                <p:nvPr/>
              </p:nvGrpSpPr>
              <p:grpSpPr>
                <a:xfrm>
                  <a:off x="3511913" y="3195079"/>
                  <a:ext cx="900000" cy="900000"/>
                  <a:chOff x="4120673" y="4695605"/>
                  <a:chExt cx="900000" cy="900000"/>
                </a:xfrm>
              </p:grpSpPr>
              <p:sp>
                <p:nvSpPr>
                  <p:cNvPr id="19" name="橢圓 18"/>
                  <p:cNvSpPr/>
                  <p:nvPr/>
                </p:nvSpPr>
                <p:spPr>
                  <a:xfrm>
                    <a:off x="4120673" y="4695605"/>
                    <a:ext cx="900000" cy="900000"/>
                  </a:xfrm>
                  <a:prstGeom prst="ellipse">
                    <a:avLst/>
                  </a:prstGeom>
                  <a:solidFill>
                    <a:srgbClr val="E5C3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pic>
                <p:nvPicPr>
                  <p:cNvPr id="20" name="圖片 19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19082" y="4878687"/>
                    <a:ext cx="571154" cy="5711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" name="群組 20"/>
                <p:cNvGrpSpPr/>
                <p:nvPr/>
              </p:nvGrpSpPr>
              <p:grpSpPr>
                <a:xfrm>
                  <a:off x="4955282" y="3179374"/>
                  <a:ext cx="900000" cy="900000"/>
                  <a:chOff x="4071055" y="1357194"/>
                  <a:chExt cx="900000" cy="900000"/>
                </a:xfrm>
              </p:grpSpPr>
              <p:sp>
                <p:nvSpPr>
                  <p:cNvPr id="22" name="橢圓 21"/>
                  <p:cNvSpPr/>
                  <p:nvPr/>
                </p:nvSpPr>
                <p:spPr>
                  <a:xfrm>
                    <a:off x="4071055" y="1357194"/>
                    <a:ext cx="900000" cy="900000"/>
                  </a:xfrm>
                  <a:prstGeom prst="ellipse">
                    <a:avLst/>
                  </a:prstGeom>
                  <a:solidFill>
                    <a:srgbClr val="E5C3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pic>
                <p:nvPicPr>
                  <p:cNvPr id="23" name="圖片 22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51444" y="1525077"/>
                    <a:ext cx="523220" cy="5232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" name="群組 24"/>
                <p:cNvGrpSpPr/>
                <p:nvPr/>
              </p:nvGrpSpPr>
              <p:grpSpPr>
                <a:xfrm>
                  <a:off x="6398651" y="3197719"/>
                  <a:ext cx="900000" cy="900000"/>
                  <a:chOff x="1169860" y="3010352"/>
                  <a:chExt cx="900000" cy="900000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1169860" y="3010352"/>
                    <a:ext cx="900000" cy="900000"/>
                  </a:xfrm>
                  <a:prstGeom prst="ellipse">
                    <a:avLst/>
                  </a:prstGeom>
                  <a:solidFill>
                    <a:srgbClr val="E5C3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pic>
                <p:nvPicPr>
                  <p:cNvPr id="27" name="圖片 26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73949" y="3153134"/>
                    <a:ext cx="593170" cy="59317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7842020" y="3187086"/>
                  <a:ext cx="900000" cy="900000"/>
                  <a:chOff x="6345513" y="3010352"/>
                  <a:chExt cx="900000" cy="900000"/>
                </a:xfrm>
              </p:grpSpPr>
              <p:sp>
                <p:nvSpPr>
                  <p:cNvPr id="29" name="橢圓 28"/>
                  <p:cNvSpPr/>
                  <p:nvPr/>
                </p:nvSpPr>
                <p:spPr>
                  <a:xfrm>
                    <a:off x="6345513" y="3010352"/>
                    <a:ext cx="900000" cy="900000"/>
                  </a:xfrm>
                  <a:prstGeom prst="ellipse">
                    <a:avLst/>
                  </a:prstGeom>
                  <a:solidFill>
                    <a:srgbClr val="E5C3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pic>
                <p:nvPicPr>
                  <p:cNvPr id="30" name="圖片 29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59364" y="3220893"/>
                    <a:ext cx="536044" cy="53604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3" name="半框架 12"/>
              <p:cNvSpPr/>
              <p:nvPr/>
            </p:nvSpPr>
            <p:spPr>
              <a:xfrm rot="7931272">
                <a:off x="1473363" y="3469930"/>
                <a:ext cx="386982" cy="372202"/>
              </a:xfrm>
              <a:prstGeom prst="halfFrame">
                <a:avLst/>
              </a:prstGeom>
              <a:solidFill>
                <a:srgbClr val="CE8E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半框架 30"/>
              <p:cNvSpPr/>
              <p:nvPr/>
            </p:nvSpPr>
            <p:spPr>
              <a:xfrm rot="7931272">
                <a:off x="2936523" y="3466645"/>
                <a:ext cx="386982" cy="372202"/>
              </a:xfrm>
              <a:prstGeom prst="halfFrame">
                <a:avLst/>
              </a:prstGeom>
              <a:solidFill>
                <a:srgbClr val="CE8E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半框架 31"/>
              <p:cNvSpPr/>
              <p:nvPr/>
            </p:nvSpPr>
            <p:spPr>
              <a:xfrm rot="7931272">
                <a:off x="4387033" y="3473279"/>
                <a:ext cx="386982" cy="372202"/>
              </a:xfrm>
              <a:prstGeom prst="halfFrame">
                <a:avLst/>
              </a:prstGeom>
              <a:solidFill>
                <a:srgbClr val="CE8E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半框架 32"/>
              <p:cNvSpPr/>
              <p:nvPr/>
            </p:nvSpPr>
            <p:spPr>
              <a:xfrm rot="7931272">
                <a:off x="7273771" y="3469929"/>
                <a:ext cx="386982" cy="372202"/>
              </a:xfrm>
              <a:prstGeom prst="halfFrame">
                <a:avLst/>
              </a:prstGeom>
              <a:solidFill>
                <a:srgbClr val="CE8E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半框架 33"/>
              <p:cNvSpPr/>
              <p:nvPr/>
            </p:nvSpPr>
            <p:spPr>
              <a:xfrm rot="7931272">
                <a:off x="5842179" y="3473299"/>
                <a:ext cx="386982" cy="372202"/>
              </a:xfrm>
              <a:prstGeom prst="halfFrame">
                <a:avLst/>
              </a:prstGeom>
              <a:solidFill>
                <a:srgbClr val="CE8E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文字方塊 35"/>
            <p:cNvSpPr txBox="1"/>
            <p:nvPr/>
          </p:nvSpPr>
          <p:spPr>
            <a:xfrm>
              <a:off x="761359" y="2509161"/>
              <a:ext cx="8016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 smtClean="0">
                  <a:solidFill>
                    <a:srgbClr val="E5C36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      </a:t>
              </a:r>
              <a:r>
                <a:rPr lang="zh-TW" altLang="en-US" sz="4000" b="1" dirty="0" smtClean="0">
                  <a:solidFill>
                    <a:srgbClr val="E5C36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4000" b="1" dirty="0" smtClean="0">
                  <a:solidFill>
                    <a:srgbClr val="E5C36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2         3        </a:t>
              </a:r>
              <a:r>
                <a:rPr lang="zh-TW" altLang="en-US" sz="4000" b="1" dirty="0" smtClean="0">
                  <a:solidFill>
                    <a:srgbClr val="E5C36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4000" b="1" dirty="0" smtClean="0">
                  <a:solidFill>
                    <a:srgbClr val="E5C36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4         5         6</a:t>
              </a:r>
              <a:endParaRPr lang="zh-TW" altLang="en-US" sz="4000" b="1" dirty="0">
                <a:solidFill>
                  <a:srgbClr val="E5C3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8" name="圖片 37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1" y="161242"/>
            <a:ext cx="1411123" cy="14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2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38311" y="1449861"/>
            <a:ext cx="8246700" cy="65316"/>
          </a:xfrm>
          <a:prstGeom prst="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650508" y="708458"/>
            <a:ext cx="1440000" cy="1440000"/>
            <a:chOff x="4102681" y="1465676"/>
            <a:chExt cx="900000" cy="900000"/>
          </a:xfrm>
        </p:grpSpPr>
        <p:sp>
          <p:nvSpPr>
            <p:cNvPr id="6" name="橢圓 5"/>
            <p:cNvSpPr/>
            <p:nvPr/>
          </p:nvSpPr>
          <p:spPr>
            <a:xfrm>
              <a:off x="4102681" y="1465676"/>
              <a:ext cx="900000" cy="900000"/>
            </a:xfrm>
            <a:prstGeom prst="ellipse">
              <a:avLst/>
            </a:prstGeom>
            <a:solidFill>
              <a:srgbClr val="E5C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1" b="99029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2286" y="1586081"/>
              <a:ext cx="620790" cy="659190"/>
            </a:xfrm>
            <a:prstGeom prst="rect">
              <a:avLst/>
            </a:prstGeom>
          </p:spPr>
        </p:pic>
      </p:grpSp>
      <p:sp>
        <p:nvSpPr>
          <p:cNvPr id="10" name="文字方塊 9"/>
          <p:cNvSpPr txBox="1"/>
          <p:nvPr/>
        </p:nvSpPr>
        <p:spPr>
          <a:xfrm>
            <a:off x="3467857" y="100203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擷</a:t>
            </a:r>
            <a:r>
              <a:rPr lang="zh-TW" altLang="en-US" sz="3200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en-US" altLang="zh-TW" sz="3200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endParaRPr lang="zh-TW" altLang="en-US" sz="3200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704158" y="2419498"/>
            <a:ext cx="7767587" cy="3930794"/>
            <a:chOff x="654518" y="2749139"/>
            <a:chExt cx="7767587" cy="3930794"/>
          </a:xfrm>
        </p:grpSpPr>
        <p:sp>
          <p:nvSpPr>
            <p:cNvPr id="12" name="矩形 11"/>
            <p:cNvSpPr/>
            <p:nvPr/>
          </p:nvSpPr>
          <p:spPr>
            <a:xfrm>
              <a:off x="654518" y="2749139"/>
              <a:ext cx="7767587" cy="39307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956012" y="3789735"/>
              <a:ext cx="7392202" cy="25853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Hello! </a:t>
              </a:r>
              <a:endPara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I'm planning a summer season trip and I just wished to ask to check out my path, what do you consider? </a:t>
              </a:r>
              <a:endPara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Here it is</a:t>
              </a:r>
              <a:endPara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Be well, Tagupruhip</a:t>
              </a:r>
              <a:r>
                <a:rPr kumimoji="0" lang="zh-TW" altLang="zh-TW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012" y="2872472"/>
              <a:ext cx="650296" cy="650296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1699491" y="2966787"/>
              <a:ext cx="3667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Simon &lt;simon@gmail.com&gt;</a:t>
              </a:r>
              <a:endParaRPr lang="zh-TW" altLang="en-US" sz="2400" dirty="0"/>
            </a:p>
          </p:txBody>
        </p:sp>
      </p:grpSp>
      <p:sp>
        <p:nvSpPr>
          <p:cNvPr id="3" name="矩形 2"/>
          <p:cNvSpPr/>
          <p:nvPr/>
        </p:nvSpPr>
        <p:spPr>
          <a:xfrm>
            <a:off x="909641" y="4893609"/>
            <a:ext cx="7324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http://danoh.net/auto.php?UE9jMTVkZDM0MzNAdHJidm0uY29t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半框架 15"/>
          <p:cNvSpPr/>
          <p:nvPr/>
        </p:nvSpPr>
        <p:spPr>
          <a:xfrm rot="7931272">
            <a:off x="8546087" y="1296418"/>
            <a:ext cx="386982" cy="372202"/>
          </a:xfrm>
          <a:prstGeom prst="halfFrame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4" y="139327"/>
            <a:ext cx="1203238" cy="12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5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72241" y="1454240"/>
            <a:ext cx="9540000" cy="65316"/>
          </a:xfrm>
          <a:prstGeom prst="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181830" y="12017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初步分析信件</a:t>
            </a:r>
            <a:endParaRPr lang="zh-TW" altLang="en-US" sz="3200" b="1" dirty="0">
              <a:solidFill>
                <a:srgbClr val="CE8E1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735137" y="693283"/>
            <a:ext cx="1440000" cy="1440000"/>
            <a:chOff x="4120673" y="4695605"/>
            <a:chExt cx="900000" cy="900000"/>
          </a:xfrm>
        </p:grpSpPr>
        <p:sp>
          <p:nvSpPr>
            <p:cNvPr id="8" name="橢圓 7"/>
            <p:cNvSpPr/>
            <p:nvPr/>
          </p:nvSpPr>
          <p:spPr>
            <a:xfrm>
              <a:off x="4120673" y="4695605"/>
              <a:ext cx="900000" cy="900000"/>
            </a:xfrm>
            <a:prstGeom prst="ellipse">
              <a:avLst/>
            </a:prstGeom>
            <a:solidFill>
              <a:srgbClr val="E5C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731" y="4836712"/>
              <a:ext cx="650296" cy="650296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2364510" y="4199732"/>
            <a:ext cx="4424217" cy="23900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410879" y="4502181"/>
            <a:ext cx="4442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 smtClean="0">
                <a:solidFill>
                  <a:srgbClr val="D71920"/>
                </a:solidFill>
              </a:rPr>
              <a:t>Safety </a:t>
            </a:r>
          </a:p>
          <a:p>
            <a:pPr algn="ctr"/>
            <a:r>
              <a:rPr lang="en-US" altLang="zh-TW" sz="5400" b="1" dirty="0" smtClean="0">
                <a:solidFill>
                  <a:srgbClr val="D71920"/>
                </a:solidFill>
              </a:rPr>
              <a:t>Web Browsing </a:t>
            </a:r>
            <a:endParaRPr lang="zh-TW" altLang="en-US" sz="5400" b="1" dirty="0">
              <a:solidFill>
                <a:srgbClr val="D71920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439503" y="2268844"/>
            <a:ext cx="1742962" cy="1826194"/>
            <a:chOff x="2603258" y="2440418"/>
            <a:chExt cx="1415452" cy="1483045"/>
          </a:xfrm>
        </p:grpSpPr>
        <p:sp>
          <p:nvSpPr>
            <p:cNvPr id="21" name="向下箭號 20"/>
            <p:cNvSpPr/>
            <p:nvPr/>
          </p:nvSpPr>
          <p:spPr>
            <a:xfrm>
              <a:off x="3609377" y="2450678"/>
              <a:ext cx="409333" cy="137621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2603258" y="2440418"/>
              <a:ext cx="1141796" cy="1483045"/>
              <a:chOff x="1931215" y="2839604"/>
              <a:chExt cx="854994" cy="1158256"/>
            </a:xfrm>
          </p:grpSpPr>
          <p:sp>
            <p:nvSpPr>
              <p:cNvPr id="22" name="文字方塊 21"/>
              <p:cNvSpPr txBox="1"/>
              <p:nvPr/>
            </p:nvSpPr>
            <p:spPr>
              <a:xfrm>
                <a:off x="1942708" y="3413085"/>
                <a:ext cx="8435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dirty="0" smtClean="0"/>
                  <a:t>URL</a:t>
                </a:r>
                <a:endParaRPr lang="zh-TW" altLang="en-US" sz="3200" dirty="0"/>
              </a:p>
            </p:txBody>
          </p:sp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1" b="99029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31215" y="2839604"/>
                <a:ext cx="620790" cy="659190"/>
              </a:xfrm>
              <a:prstGeom prst="rect">
                <a:avLst/>
              </a:prstGeom>
            </p:spPr>
          </p:pic>
        </p:grpSp>
      </p:grpSp>
      <p:grpSp>
        <p:nvGrpSpPr>
          <p:cNvPr id="4" name="群組 3"/>
          <p:cNvGrpSpPr/>
          <p:nvPr/>
        </p:nvGrpSpPr>
        <p:grpSpPr>
          <a:xfrm>
            <a:off x="4689792" y="2290337"/>
            <a:ext cx="2061628" cy="1675274"/>
            <a:chOff x="4873804" y="2439864"/>
            <a:chExt cx="1693604" cy="1376219"/>
          </a:xfrm>
        </p:grpSpPr>
        <p:sp>
          <p:nvSpPr>
            <p:cNvPr id="19" name="向下箭號 18"/>
            <p:cNvSpPr/>
            <p:nvPr/>
          </p:nvSpPr>
          <p:spPr>
            <a:xfrm rot="10800000">
              <a:off x="4873804" y="2439864"/>
              <a:ext cx="409333" cy="137621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356" y="2450678"/>
              <a:ext cx="988292" cy="988292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5451397" y="3172205"/>
              <a:ext cx="11160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/>
                <a:t>Spam</a:t>
              </a:r>
              <a:endParaRPr lang="zh-TW" altLang="en-US" sz="3200" dirty="0"/>
            </a:p>
          </p:txBody>
        </p:sp>
      </p:grpSp>
      <p:sp>
        <p:nvSpPr>
          <p:cNvPr id="26" name="半框架 25"/>
          <p:cNvSpPr/>
          <p:nvPr/>
        </p:nvSpPr>
        <p:spPr>
          <a:xfrm rot="7931272">
            <a:off x="8546087" y="1300797"/>
            <a:ext cx="386982" cy="372202"/>
          </a:xfrm>
          <a:prstGeom prst="halfFrame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4215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72241" y="1463476"/>
            <a:ext cx="9540000" cy="65316"/>
          </a:xfrm>
          <a:prstGeom prst="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673199" y="1701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</a:t>
            </a:r>
            <a:r>
              <a:rPr lang="zh-TW" altLang="en-US" sz="3200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言轉</a:t>
            </a:r>
            <a:r>
              <a:rPr lang="zh-TW" altLang="en-US" sz="3200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3811893" y="752489"/>
            <a:ext cx="1440000" cy="1440000"/>
            <a:chOff x="4120673" y="4695605"/>
            <a:chExt cx="900000" cy="900000"/>
          </a:xfrm>
        </p:grpSpPr>
        <p:sp>
          <p:nvSpPr>
            <p:cNvPr id="8" name="橢圓 7"/>
            <p:cNvSpPr/>
            <p:nvPr/>
          </p:nvSpPr>
          <p:spPr>
            <a:xfrm>
              <a:off x="4120673" y="4695605"/>
              <a:ext cx="900000" cy="900000"/>
            </a:xfrm>
            <a:prstGeom prst="ellipse">
              <a:avLst/>
            </a:prstGeom>
            <a:solidFill>
              <a:srgbClr val="E5C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082" y="4878687"/>
              <a:ext cx="571154" cy="571154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583985" y="2682182"/>
            <a:ext cx="3526433" cy="37832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85112" y="2682181"/>
            <a:ext cx="3526433" cy="37832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790648" y="3514448"/>
            <a:ext cx="3305387" cy="27699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Courier New" panose="02070309020205020404" pitchFamily="49" charset="0"/>
              </a:rPr>
              <a:t>如果邮件无法正常显示，请点击这里 </a:t>
            </a:r>
            <a:endParaRPr kumimoji="0" lang="en-US" altLang="zh-TW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Courier New" panose="02070309020205020404" pitchFamily="49" charset="0"/>
              </a:rPr>
              <a:t>请勿直接回复邮件，</a:t>
            </a:r>
            <a:endParaRPr kumimoji="0" lang="en-US" altLang="zh-TW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Courier New" panose="02070309020205020404" pitchFamily="49" charset="0"/>
              </a:rPr>
              <a:t>如您不希望再收到类似邮件，请点击退订 </a:t>
            </a:r>
            <a:endParaRPr kumimoji="0" lang="zh-TW" altLang="zh-TW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76433" y="3469273"/>
            <a:ext cx="312728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rgbClr val="212121"/>
                </a:solidFill>
                <a:latin typeface="arial" panose="020B0604020202020204" pitchFamily="34" charset="0"/>
              </a:rPr>
              <a:t>If </a:t>
            </a:r>
            <a:r>
              <a:rPr lang="en-US" altLang="zh-TW" dirty="0">
                <a:solidFill>
                  <a:srgbClr val="212121"/>
                </a:solidFill>
                <a:latin typeface="arial" panose="020B0604020202020204" pitchFamily="34" charset="0"/>
              </a:rPr>
              <a:t>the message does not display properly, click here Please do not reply directly to the message, If you do not wish to receive similar emails, please click unsubscribe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2" y="2823616"/>
            <a:ext cx="650296" cy="650296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343128" y="2964098"/>
            <a:ext cx="25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User &lt;user@gmail.com&gt;</a:t>
            </a:r>
            <a:endParaRPr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865" y="2823616"/>
            <a:ext cx="650296" cy="650296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5766161" y="2964098"/>
            <a:ext cx="25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User &lt;user@gmail.com&gt;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4189218" y="4017818"/>
            <a:ext cx="685351" cy="985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半框架 24"/>
          <p:cNvSpPr/>
          <p:nvPr/>
        </p:nvSpPr>
        <p:spPr>
          <a:xfrm rot="7931272">
            <a:off x="8546087" y="1310033"/>
            <a:ext cx="386982" cy="372202"/>
          </a:xfrm>
          <a:prstGeom prst="halfFrame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4440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72241" y="1454240"/>
            <a:ext cx="9540000" cy="65316"/>
          </a:xfrm>
          <a:prstGeom prst="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722218" y="17512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剖析單</a:t>
            </a:r>
            <a:r>
              <a:rPr lang="zh-TW" altLang="en-US" sz="3200" b="1" dirty="0">
                <a:solidFill>
                  <a:srgbClr val="CE8E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</a:p>
        </p:txBody>
      </p:sp>
      <p:sp>
        <p:nvSpPr>
          <p:cNvPr id="30" name="矩形 29"/>
          <p:cNvSpPr/>
          <p:nvPr/>
        </p:nvSpPr>
        <p:spPr>
          <a:xfrm>
            <a:off x="737646" y="2538956"/>
            <a:ext cx="7767587" cy="3454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43" y="2632536"/>
            <a:ext cx="708890" cy="705450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1782619" y="2755548"/>
            <a:ext cx="4844403" cy="581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Simon &lt;simon@gmail.com&gt;</a:t>
            </a:r>
            <a:endParaRPr lang="zh-TW" altLang="en-US" sz="3200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946322" y="4768397"/>
            <a:ext cx="6063145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2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http://masterstroipro.ru/w/x8y0.php </a:t>
            </a:r>
          </a:p>
        </p:txBody>
      </p:sp>
      <p:sp>
        <p:nvSpPr>
          <p:cNvPr id="34" name="矩形 33"/>
          <p:cNvSpPr/>
          <p:nvPr/>
        </p:nvSpPr>
        <p:spPr>
          <a:xfrm>
            <a:off x="1838741" y="3976500"/>
            <a:ext cx="350629" cy="5678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2197774" y="3976500"/>
            <a:ext cx="902546" cy="567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3107217" y="3976500"/>
            <a:ext cx="1064874" cy="567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ladies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4368135" y="3976500"/>
            <a:ext cx="1346243" cy="567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profiles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5885210" y="3976500"/>
            <a:ext cx="1389531" cy="567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(dating)</a:t>
            </a:r>
            <a:endParaRPr lang="zh-TW" altLang="en-US" sz="2400" dirty="0"/>
          </a:p>
        </p:txBody>
      </p:sp>
      <p:sp>
        <p:nvSpPr>
          <p:cNvPr id="43" name="半框架 42"/>
          <p:cNvSpPr/>
          <p:nvPr/>
        </p:nvSpPr>
        <p:spPr>
          <a:xfrm rot="7931272">
            <a:off x="8546087" y="1300797"/>
            <a:ext cx="386982" cy="372202"/>
          </a:xfrm>
          <a:prstGeom prst="halfFrame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-172241" y="1463476"/>
            <a:ext cx="9540000" cy="65316"/>
          </a:xfrm>
          <a:prstGeom prst="rect">
            <a:avLst/>
          </a:prstGeom>
          <a:solidFill>
            <a:srgbClr val="CE8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/>
          <p:cNvGrpSpPr/>
          <p:nvPr/>
        </p:nvGrpSpPr>
        <p:grpSpPr>
          <a:xfrm>
            <a:off x="3907816" y="754050"/>
            <a:ext cx="1440000" cy="1440000"/>
            <a:chOff x="3974568" y="785309"/>
            <a:chExt cx="900000" cy="900000"/>
          </a:xfrm>
        </p:grpSpPr>
        <p:sp>
          <p:nvSpPr>
            <p:cNvPr id="24" name="橢圓 23"/>
            <p:cNvSpPr/>
            <p:nvPr/>
          </p:nvSpPr>
          <p:spPr>
            <a:xfrm>
              <a:off x="3974568" y="785309"/>
              <a:ext cx="900000" cy="900000"/>
            </a:xfrm>
            <a:prstGeom prst="ellipse">
              <a:avLst/>
            </a:prstGeom>
            <a:solidFill>
              <a:srgbClr val="E5C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695" y="937438"/>
              <a:ext cx="581088" cy="581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3380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1826</TotalTime>
  <Words>679</Words>
  <Application>Microsoft Office PowerPoint</Application>
  <PresentationFormat>如螢幕大小 (4:3)</PresentationFormat>
  <Paragraphs>141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4" baseType="lpstr">
      <vt:lpstr>微軟正黑體</vt:lpstr>
      <vt:lpstr>新細明體</vt:lpstr>
      <vt:lpstr>標楷體</vt:lpstr>
      <vt:lpstr>Arial</vt:lpstr>
      <vt:lpstr>Arial</vt:lpstr>
      <vt:lpstr>Calibri</vt:lpstr>
      <vt:lpstr>Calibri Light</vt:lpstr>
      <vt:lpstr>Cambria Math</vt:lpstr>
      <vt:lpstr>Courier New</vt:lpstr>
      <vt:lpstr>Segoe Print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Mail Classifier with LSTM and data preprocessing</vt:lpstr>
      <vt:lpstr>Mail Format</vt:lpstr>
      <vt:lpstr>Mail in Plain Text</vt:lpstr>
      <vt:lpstr>Our Approach</vt:lpstr>
      <vt:lpstr>Keyword Extraction</vt:lpstr>
      <vt:lpstr>Distributed -&gt; Sequential</vt:lpstr>
      <vt:lpstr>Partially SRL(Statistical relational learning)</vt:lpstr>
      <vt:lpstr>Classifier 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Leo Lee</dc:creator>
  <cp:lastModifiedBy>nems</cp:lastModifiedBy>
  <cp:revision>219</cp:revision>
  <dcterms:created xsi:type="dcterms:W3CDTF">2017-10-27T15:28:08Z</dcterms:created>
  <dcterms:modified xsi:type="dcterms:W3CDTF">2017-10-29T05:22:45Z</dcterms:modified>
</cp:coreProperties>
</file>